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 id="2147483660" r:id="rId3"/>
    <p:sldMasterId id="2147483683"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0527C8F6-26E9-4345-8CBE-F4467CC2BDA3}"/>
    <pc:docChg chg="custSel delSld modSld">
      <pc:chgData name="Pascalle Cup" userId="abbe84a0-611b-406e-b251-e8b4b71c069a" providerId="ADAL" clId="{0527C8F6-26E9-4345-8CBE-F4467CC2BDA3}" dt="2023-12-18T11:04:04.895" v="24" actId="2696"/>
      <pc:docMkLst>
        <pc:docMk/>
      </pc:docMkLst>
      <pc:sldChg chg="modSp mod">
        <pc:chgData name="Pascalle Cup" userId="abbe84a0-611b-406e-b251-e8b4b71c069a" providerId="ADAL" clId="{0527C8F6-26E9-4345-8CBE-F4467CC2BDA3}" dt="2023-12-18T11:00:33.207" v="6" actId="790"/>
        <pc:sldMkLst>
          <pc:docMk/>
          <pc:sldMk cId="887033350" sldId="257"/>
        </pc:sldMkLst>
        <pc:spChg chg="mod">
          <ac:chgData name="Pascalle Cup" userId="abbe84a0-611b-406e-b251-e8b4b71c069a" providerId="ADAL" clId="{0527C8F6-26E9-4345-8CBE-F4467CC2BDA3}" dt="2023-12-18T11:00:33.207" v="6" actId="790"/>
          <ac:spMkLst>
            <pc:docMk/>
            <pc:sldMk cId="887033350" sldId="257"/>
            <ac:spMk id="4" creationId="{97232FA5-455F-AD67-BA01-FED79B885AB5}"/>
          </ac:spMkLst>
        </pc:spChg>
      </pc:sldChg>
      <pc:sldChg chg="modSp mod">
        <pc:chgData name="Pascalle Cup" userId="abbe84a0-611b-406e-b251-e8b4b71c069a" providerId="ADAL" clId="{0527C8F6-26E9-4345-8CBE-F4467CC2BDA3}" dt="2023-12-18T11:00:46.239" v="11" actId="20577"/>
        <pc:sldMkLst>
          <pc:docMk/>
          <pc:sldMk cId="1192967319" sldId="258"/>
        </pc:sldMkLst>
        <pc:spChg chg="mod">
          <ac:chgData name="Pascalle Cup" userId="abbe84a0-611b-406e-b251-e8b4b71c069a" providerId="ADAL" clId="{0527C8F6-26E9-4345-8CBE-F4467CC2BDA3}" dt="2023-12-18T11:00:46.239" v="11" actId="20577"/>
          <ac:spMkLst>
            <pc:docMk/>
            <pc:sldMk cId="1192967319" sldId="258"/>
            <ac:spMk id="3" creationId="{0AF35717-E06B-4EFC-9BCC-7A3158ED2AC0}"/>
          </ac:spMkLst>
        </pc:spChg>
      </pc:sldChg>
      <pc:sldChg chg="modSp mod">
        <pc:chgData name="Pascalle Cup" userId="abbe84a0-611b-406e-b251-e8b4b71c069a" providerId="ADAL" clId="{0527C8F6-26E9-4345-8CBE-F4467CC2BDA3}" dt="2023-12-18T11:01:11.562" v="17" actId="20577"/>
        <pc:sldMkLst>
          <pc:docMk/>
          <pc:sldMk cId="2360498391" sldId="264"/>
        </pc:sldMkLst>
        <pc:spChg chg="mod">
          <ac:chgData name="Pascalle Cup" userId="abbe84a0-611b-406e-b251-e8b4b71c069a" providerId="ADAL" clId="{0527C8F6-26E9-4345-8CBE-F4467CC2BDA3}" dt="2023-12-18T11:01:11.562" v="17" actId="20577"/>
          <ac:spMkLst>
            <pc:docMk/>
            <pc:sldMk cId="2360498391" sldId="264"/>
            <ac:spMk id="4" creationId="{00000000-0000-0000-0000-000000000000}"/>
          </ac:spMkLst>
        </pc:spChg>
      </pc:sldChg>
      <pc:sldChg chg="delSp modSp mod delAnim">
        <pc:chgData name="Pascalle Cup" userId="abbe84a0-611b-406e-b251-e8b4b71c069a" providerId="ADAL" clId="{0527C8F6-26E9-4345-8CBE-F4467CC2BDA3}" dt="2023-12-18T11:01:52.524" v="23" actId="20577"/>
        <pc:sldMkLst>
          <pc:docMk/>
          <pc:sldMk cId="4143852601" sldId="271"/>
        </pc:sldMkLst>
        <pc:spChg chg="mod">
          <ac:chgData name="Pascalle Cup" userId="abbe84a0-611b-406e-b251-e8b4b71c069a" providerId="ADAL" clId="{0527C8F6-26E9-4345-8CBE-F4467CC2BDA3}" dt="2023-12-18T11:01:52.524" v="23" actId="20577"/>
          <ac:spMkLst>
            <pc:docMk/>
            <pc:sldMk cId="4143852601" sldId="271"/>
            <ac:spMk id="6" creationId="{E3B4C3AE-BC5F-4231-8241-CF3A2F294149}"/>
          </ac:spMkLst>
        </pc:spChg>
        <pc:spChg chg="del">
          <ac:chgData name="Pascalle Cup" userId="abbe84a0-611b-406e-b251-e8b4b71c069a" providerId="ADAL" clId="{0527C8F6-26E9-4345-8CBE-F4467CC2BDA3}" dt="2023-12-18T11:01:44.001" v="19" actId="478"/>
          <ac:spMkLst>
            <pc:docMk/>
            <pc:sldMk cId="4143852601" sldId="271"/>
            <ac:spMk id="9" creationId="{F369B722-E570-47A5-B183-1B2B15A2095C}"/>
          </ac:spMkLst>
        </pc:spChg>
        <pc:graphicFrameChg chg="del">
          <ac:chgData name="Pascalle Cup" userId="abbe84a0-611b-406e-b251-e8b4b71c069a" providerId="ADAL" clId="{0527C8F6-26E9-4345-8CBE-F4467CC2BDA3}" dt="2023-12-18T11:01:42.321" v="18" actId="478"/>
          <ac:graphicFrameMkLst>
            <pc:docMk/>
            <pc:sldMk cId="4143852601" sldId="271"/>
            <ac:graphicFrameMk id="5" creationId="{41CAEA71-F90A-4ACB-BB11-DA00E589F594}"/>
          </ac:graphicFrameMkLst>
        </pc:graphicFrameChg>
      </pc:sldChg>
      <pc:sldChg chg="del">
        <pc:chgData name="Pascalle Cup" userId="abbe84a0-611b-406e-b251-e8b4b71c069a" providerId="ADAL" clId="{0527C8F6-26E9-4345-8CBE-F4467CC2BDA3}" dt="2023-12-18T11:04:04.895" v="24" actId="2696"/>
        <pc:sldMkLst>
          <pc:docMk/>
          <pc:sldMk cId="2847857574" sldId="272"/>
        </pc:sldMkLst>
      </pc:sldChg>
      <pc:sldChg chg="del">
        <pc:chgData name="Pascalle Cup" userId="abbe84a0-611b-406e-b251-e8b4b71c069a" providerId="ADAL" clId="{0527C8F6-26E9-4345-8CBE-F4467CC2BDA3}" dt="2023-12-18T11:04:04.895" v="24" actId="2696"/>
        <pc:sldMkLst>
          <pc:docMk/>
          <pc:sldMk cId="2793291262" sldId="273"/>
        </pc:sldMkLst>
      </pc:sldChg>
      <pc:sldChg chg="del">
        <pc:chgData name="Pascalle Cup" userId="abbe84a0-611b-406e-b251-e8b4b71c069a" providerId="ADAL" clId="{0527C8F6-26E9-4345-8CBE-F4467CC2BDA3}" dt="2023-12-18T11:04:04.895" v="24" actId="2696"/>
        <pc:sldMkLst>
          <pc:docMk/>
          <pc:sldMk cId="3427499404"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D8CD2-7BD5-4C3A-B35A-91DB80FDC88B}" type="datetimeFigureOut">
              <a:rPr lang="nl-NL" smtClean="0"/>
              <a:t>18-12-2023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00923-3FC4-44C7-B9AD-691D606E0405}" type="slidenum">
              <a:rPr lang="nl-NL" smtClean="0"/>
              <a:t>‹nr.›</a:t>
            </a:fld>
            <a:endParaRPr lang="nl-NL"/>
          </a:p>
        </p:txBody>
      </p:sp>
    </p:spTree>
    <p:extLst>
      <p:ext uri="{BB962C8B-B14F-4D97-AF65-F5344CB8AC3E}">
        <p14:creationId xmlns:p14="http://schemas.microsoft.com/office/powerpoint/2010/main" val="62961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14639D4-3A97-42A4-AE54-3ADCAC11AA91}" type="slidenum">
              <a:rPr lang="nl-NL" smtClean="0"/>
              <a:pPr/>
              <a:t>9</a:t>
            </a:fld>
            <a:endParaRPr lang="nl-NL" dirty="0"/>
          </a:p>
        </p:txBody>
      </p:sp>
    </p:spTree>
    <p:extLst>
      <p:ext uri="{BB962C8B-B14F-4D97-AF65-F5344CB8AC3E}">
        <p14:creationId xmlns:p14="http://schemas.microsoft.com/office/powerpoint/2010/main" val="127541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14639D4-3A97-42A4-AE54-3ADCAC11AA91}" type="slidenum">
              <a:rPr lang="nl-NL" smtClean="0"/>
              <a:pPr/>
              <a:t>10</a:t>
            </a:fld>
            <a:endParaRPr lang="nl-NL" dirty="0"/>
          </a:p>
        </p:txBody>
      </p:sp>
    </p:spTree>
    <p:extLst>
      <p:ext uri="{BB962C8B-B14F-4D97-AF65-F5344CB8AC3E}">
        <p14:creationId xmlns:p14="http://schemas.microsoft.com/office/powerpoint/2010/main" val="423339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14639D4-3A97-42A4-AE54-3ADCAC11AA91}" type="slidenum">
              <a:rPr lang="nl-NL" smtClean="0"/>
              <a:pPr/>
              <a:t>11</a:t>
            </a:fld>
            <a:endParaRPr lang="nl-NL" dirty="0"/>
          </a:p>
        </p:txBody>
      </p:sp>
    </p:spTree>
    <p:extLst>
      <p:ext uri="{BB962C8B-B14F-4D97-AF65-F5344CB8AC3E}">
        <p14:creationId xmlns:p14="http://schemas.microsoft.com/office/powerpoint/2010/main" val="388570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4175" y="849313"/>
            <a:ext cx="4078288" cy="229393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14639D4-3A97-42A4-AE54-3ADCAC11AA91}" type="slidenum">
              <a:rPr lang="nl-NL" smtClean="0"/>
              <a:pPr/>
              <a:t>12</a:t>
            </a:fld>
            <a:endParaRPr lang="nl-NL" dirty="0"/>
          </a:p>
        </p:txBody>
      </p:sp>
    </p:spTree>
    <p:extLst>
      <p:ext uri="{BB962C8B-B14F-4D97-AF65-F5344CB8AC3E}">
        <p14:creationId xmlns:p14="http://schemas.microsoft.com/office/powerpoint/2010/main" val="112817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0C002-C390-EF88-49BE-1C5E3016F18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614271-D777-38F4-5B6A-6F908109D6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A0FEDA-4297-FBF2-3660-DA78899C9C5F}"/>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9B49548C-B211-9455-8B6C-2113370E97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B7E3EA-D6F4-BF4C-CC9E-CB9D15510790}"/>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22961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827CEE-ACE9-A8DF-6BFB-AA1526008FE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6BF465-7D7F-C880-4BD3-37F1508540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C4DABF-7D3C-7A3C-B44B-0C510836504B}"/>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E14F0572-8D0F-8C30-8DCC-9A6D7597A6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9D3334E-F962-C674-12EE-8BF2FA32F23D}"/>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194086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F40865-79A8-8455-A063-705258C34A4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B080FA-DC4B-C2D4-BC42-B5B9FE2523B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D4BAEA-715D-8C72-68E1-5E452C47AB67}"/>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C1D32DB3-8FFB-FBEF-90A4-B4B80DEF84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4A1F4C-D6AA-7EB3-3524-452D23E9EC6C}"/>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30707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12/18/2023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5517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C904B8A-5FF5-4B11-A213-B185EFC8D1A9}"/>
              </a:ext>
            </a:extLst>
          </p:cNvPr>
          <p:cNvSpPr>
            <a:spLocks noGrp="1"/>
          </p:cNvSpPr>
          <p:nvPr>
            <p:ph type="dt" sz="half" idx="10"/>
          </p:nvPr>
        </p:nvSpPr>
        <p:spPr/>
        <p:txBody>
          <a:bodyPr/>
          <a:lstStyle/>
          <a:p>
            <a:fld id="{6BD04618-08FB-4909-9214-EAFB51656DE3}" type="datetimeFigureOut">
              <a:rPr lang="nl-NL" smtClean="0"/>
              <a:t>18-12-2023</a:t>
            </a:fld>
            <a:endParaRPr lang="nl-NL"/>
          </a:p>
        </p:txBody>
      </p:sp>
      <p:sp>
        <p:nvSpPr>
          <p:cNvPr id="3" name="Tijdelijke aanduiding voor voettekst 2">
            <a:extLst>
              <a:ext uri="{FF2B5EF4-FFF2-40B4-BE49-F238E27FC236}">
                <a16:creationId xmlns:a16="http://schemas.microsoft.com/office/drawing/2014/main" id="{32BA0C69-9495-47D6-ABB0-81FDAE10EA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43B4AB-231A-482B-8065-51908CE20555}"/>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4186826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67DFC-62E4-4519-B3FB-B19A61E05C8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59DC6F-331C-4946-B375-E10B4EFEC730}"/>
              </a:ext>
            </a:extLst>
          </p:cNvPr>
          <p:cNvSpPr>
            <a:spLocks noGrp="1"/>
          </p:cNvSpPr>
          <p:nvPr>
            <p:ph type="dt" sz="half" idx="10"/>
          </p:nvPr>
        </p:nvSpPr>
        <p:spPr/>
        <p:txBody>
          <a:bodyPr/>
          <a:lstStyle/>
          <a:p>
            <a:fld id="{6BD04618-08FB-4909-9214-EAFB51656DE3}" type="datetimeFigureOut">
              <a:rPr lang="nl-NL" smtClean="0"/>
              <a:t>18-12-2023</a:t>
            </a:fld>
            <a:endParaRPr lang="nl-NL"/>
          </a:p>
        </p:txBody>
      </p:sp>
      <p:sp>
        <p:nvSpPr>
          <p:cNvPr id="4" name="Tijdelijke aanduiding voor voettekst 3">
            <a:extLst>
              <a:ext uri="{FF2B5EF4-FFF2-40B4-BE49-F238E27FC236}">
                <a16:creationId xmlns:a16="http://schemas.microsoft.com/office/drawing/2014/main" id="{23A4A582-AED5-4E1B-A94E-D013ED0D4A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7270F1-F53C-4C68-8152-ED52EBD7578B}"/>
              </a:ext>
            </a:extLst>
          </p:cNvPr>
          <p:cNvSpPr>
            <a:spLocks noGrp="1"/>
          </p:cNvSpPr>
          <p:nvPr>
            <p:ph type="sldNum" sz="quarter" idx="12"/>
          </p:nvPr>
        </p:nvSpPr>
        <p:spPr/>
        <p:txBody>
          <a:bodyPr/>
          <a:lstStyle/>
          <a:p>
            <a:fld id="{AF4997A0-DBF6-49ED-BD4A-68169515897D}" type="slidenum">
              <a:rPr lang="nl-NL" smtClean="0"/>
              <a:t>‹nr.›</a:t>
            </a:fld>
            <a:endParaRPr lang="nl-NL"/>
          </a:p>
        </p:txBody>
      </p:sp>
    </p:spTree>
    <p:extLst>
      <p:ext uri="{BB962C8B-B14F-4D97-AF65-F5344CB8AC3E}">
        <p14:creationId xmlns:p14="http://schemas.microsoft.com/office/powerpoint/2010/main" val="346477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824001" y="1368000"/>
            <a:ext cx="464006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dirty="0"/>
              <a:t>Klik om de stijl te bewerken</a:t>
            </a:r>
          </a:p>
        </p:txBody>
      </p:sp>
      <p:sp>
        <p:nvSpPr>
          <p:cNvPr id="3" name="Ondertitel 2"/>
          <p:cNvSpPr>
            <a:spLocks noGrp="1"/>
          </p:cNvSpPr>
          <p:nvPr>
            <p:ph type="subTitle" idx="1" hasCustomPrompt="1"/>
          </p:nvPr>
        </p:nvSpPr>
        <p:spPr>
          <a:xfrm>
            <a:off x="1824001" y="2556000"/>
            <a:ext cx="4640060"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2D6D1FDD-9F1C-40DF-8532-C0866EF214EB}"/>
              </a:ext>
            </a:extLst>
          </p:cNvPr>
          <p:cNvSpPr>
            <a:spLocks noGrp="1"/>
          </p:cNvSpPr>
          <p:nvPr>
            <p:ph type="dt" sz="half" idx="10"/>
          </p:nvPr>
        </p:nvSpPr>
        <p:spPr>
          <a:xfrm>
            <a:off x="9312000" y="7020000"/>
            <a:ext cx="1680000" cy="216000"/>
          </a:xfrm>
        </p:spPr>
        <p:txBody>
          <a:bodyPr/>
          <a:lstStyle/>
          <a:p>
            <a:endParaRPr lang="nl-NL" dirty="0"/>
          </a:p>
        </p:txBody>
      </p:sp>
      <p:sp>
        <p:nvSpPr>
          <p:cNvPr id="5" name="Tijdelijke aanduiding voor voettekst 4">
            <a:extLst>
              <a:ext uri="{FF2B5EF4-FFF2-40B4-BE49-F238E27FC236}">
                <a16:creationId xmlns:a16="http://schemas.microsoft.com/office/drawing/2014/main" id="{0076EC3F-587E-4E26-B715-1B3481061A8A}"/>
              </a:ext>
            </a:extLst>
          </p:cNvPr>
          <p:cNvSpPr>
            <a:spLocks noGrp="1"/>
          </p:cNvSpPr>
          <p:nvPr>
            <p:ph type="ftr" sz="quarter" idx="11"/>
          </p:nvPr>
        </p:nvSpPr>
        <p:spPr>
          <a:xfrm>
            <a:off x="624418" y="7020000"/>
            <a:ext cx="8447583" cy="216000"/>
          </a:xfrm>
        </p:spPr>
        <p:txBody>
          <a:bodyPr/>
          <a:lstStyle/>
          <a:p>
            <a:endParaRPr lang="nl-NL" dirty="0"/>
          </a:p>
        </p:txBody>
      </p:sp>
      <p:sp>
        <p:nvSpPr>
          <p:cNvPr id="6" name="Tijdelijke aanduiding voor dianummer 5">
            <a:extLst>
              <a:ext uri="{FF2B5EF4-FFF2-40B4-BE49-F238E27FC236}">
                <a16:creationId xmlns:a16="http://schemas.microsoft.com/office/drawing/2014/main" id="{47919D7E-B6E2-4041-9B0C-7156B7076B6B}"/>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spTree>
    <p:extLst>
      <p:ext uri="{BB962C8B-B14F-4D97-AF65-F5344CB8AC3E}">
        <p14:creationId xmlns:p14="http://schemas.microsoft.com/office/powerpoint/2010/main" val="2024283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met inhou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24418" y="1176525"/>
            <a:ext cx="5471583"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5" name="Tijdelijke aanduiding voor inhoud 4"/>
          <p:cNvSpPr>
            <a:spLocks noGrp="1"/>
          </p:cNvSpPr>
          <p:nvPr>
            <p:ph sz="quarter" idx="10"/>
          </p:nvPr>
        </p:nvSpPr>
        <p:spPr>
          <a:xfrm>
            <a:off x="624418" y="2076449"/>
            <a:ext cx="5471583" cy="3440113"/>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8"/>
          <p:cNvSpPr>
            <a:spLocks noGrp="1"/>
          </p:cNvSpPr>
          <p:nvPr>
            <p:ph type="pic" sz="quarter" idx="11" hasCustomPrompt="1"/>
          </p:nvPr>
        </p:nvSpPr>
        <p:spPr>
          <a:xfrm>
            <a:off x="6576000" y="0"/>
            <a:ext cx="5616000" cy="6858000"/>
          </a:xfrm>
        </p:spPr>
        <p:txBody>
          <a:bodyPr anchor="b">
            <a:normAutofit/>
          </a:bodyPr>
          <a:lstStyle>
            <a:lvl1pPr marL="0" indent="0" algn="ctr">
              <a:buNone/>
              <a:defRPr sz="1200">
                <a:solidFill>
                  <a:schemeClr val="tx2"/>
                </a:solidFill>
              </a:defRPr>
            </a:lvl1pPr>
          </a:lstStyle>
          <a:p>
            <a:r>
              <a:rPr lang="nl-NL" dirty="0"/>
              <a:t>Afbeelding selecteren</a:t>
            </a:r>
          </a:p>
          <a:p>
            <a:endParaRPr lang="nl-NL" dirty="0"/>
          </a:p>
        </p:txBody>
      </p:sp>
      <p:sp>
        <p:nvSpPr>
          <p:cNvPr id="4" name="Titel 3">
            <a:extLst>
              <a:ext uri="{FF2B5EF4-FFF2-40B4-BE49-F238E27FC236}">
                <a16:creationId xmlns:a16="http://schemas.microsoft.com/office/drawing/2014/main" id="{2956F956-A4C3-4451-AE67-824B1F944CBB}"/>
              </a:ext>
            </a:extLst>
          </p:cNvPr>
          <p:cNvSpPr>
            <a:spLocks noGrp="1"/>
          </p:cNvSpPr>
          <p:nvPr>
            <p:ph type="title"/>
          </p:nvPr>
        </p:nvSpPr>
        <p:spPr>
          <a:xfrm>
            <a:off x="624418" y="336965"/>
            <a:ext cx="5471583" cy="830444"/>
          </a:xfrm>
        </p:spPr>
        <p:txBody>
          <a:bodyPr/>
          <a:lstStyle/>
          <a:p>
            <a:r>
              <a:rPr lang="nl-NL"/>
              <a:t>Klik om stijl te bewerken</a:t>
            </a:r>
            <a:endParaRPr lang="en-US" dirty="0"/>
          </a:p>
        </p:txBody>
      </p:sp>
      <p:sp>
        <p:nvSpPr>
          <p:cNvPr id="6" name="Tijdelijke aanduiding voor datum 5">
            <a:extLst>
              <a:ext uri="{FF2B5EF4-FFF2-40B4-BE49-F238E27FC236}">
                <a16:creationId xmlns:a16="http://schemas.microsoft.com/office/drawing/2014/main" id="{EAD89E04-28C5-4F88-A3AA-EAC0683081AE}"/>
              </a:ext>
            </a:extLst>
          </p:cNvPr>
          <p:cNvSpPr>
            <a:spLocks noGrp="1"/>
          </p:cNvSpPr>
          <p:nvPr>
            <p:ph type="dt" sz="half" idx="12"/>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2608C3A9-C2C0-4574-8A5A-3647E2493A37}"/>
              </a:ext>
            </a:extLst>
          </p:cNvPr>
          <p:cNvSpPr>
            <a:spLocks noGrp="1"/>
          </p:cNvSpPr>
          <p:nvPr>
            <p:ph type="ftr" sz="quarter" idx="13"/>
          </p:nvPr>
        </p:nvSpPr>
        <p:spPr>
          <a:xfrm>
            <a:off x="624418" y="7020000"/>
            <a:ext cx="8447583" cy="216000"/>
          </a:xfrm>
        </p:spPr>
        <p:txBody>
          <a:bodyPr/>
          <a:lstStyle/>
          <a:p>
            <a:endParaRPr lang="nl-NL" dirty="0"/>
          </a:p>
        </p:txBody>
      </p:sp>
      <p:sp>
        <p:nvSpPr>
          <p:cNvPr id="9" name="Tijdelijke aanduiding voor dianummer 8">
            <a:extLst>
              <a:ext uri="{FF2B5EF4-FFF2-40B4-BE49-F238E27FC236}">
                <a16:creationId xmlns:a16="http://schemas.microsoft.com/office/drawing/2014/main" id="{116C27BA-CCDD-47B0-B283-97C9E469CBEF}"/>
              </a:ext>
            </a:extLst>
          </p:cNvPr>
          <p:cNvSpPr>
            <a:spLocks noGrp="1"/>
          </p:cNvSpPr>
          <p:nvPr>
            <p:ph type="sldNum" sz="quarter" idx="14"/>
          </p:nvPr>
        </p:nvSpPr>
        <p:spPr>
          <a:xfrm>
            <a:off x="11232000" y="7020000"/>
            <a:ext cx="481633" cy="216000"/>
          </a:xfrm>
        </p:spPr>
        <p:txBody>
          <a:bodyPr/>
          <a:lstStyle/>
          <a:p>
            <a:fld id="{4023FC5B-98A5-49E4-B59C-E073B8952154}" type="slidenum">
              <a:rPr lang="nl-NL" smtClean="0"/>
              <a:pPr/>
              <a:t>‹nr.›</a:t>
            </a:fld>
            <a:endParaRPr lang="nl-NL" dirty="0"/>
          </a:p>
        </p:txBody>
      </p:sp>
    </p:spTree>
    <p:extLst>
      <p:ext uri="{BB962C8B-B14F-4D97-AF65-F5344CB8AC3E}">
        <p14:creationId xmlns:p14="http://schemas.microsoft.com/office/powerpoint/2010/main" val="58305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E">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6850" y="-66675"/>
            <a:ext cx="12307167" cy="6924675"/>
          </a:xfrm>
          <a:prstGeom prst="rect">
            <a:avLst/>
          </a:prstGeom>
        </p:spPr>
      </p:pic>
      <p:sp>
        <p:nvSpPr>
          <p:cNvPr id="3" name="Titel 2">
            <a:extLst>
              <a:ext uri="{FF2B5EF4-FFF2-40B4-BE49-F238E27FC236}">
                <a16:creationId xmlns:a16="http://schemas.microsoft.com/office/drawing/2014/main" id="{46C56042-1A28-4AF5-BF15-031DA99E8D80}"/>
              </a:ext>
            </a:extLst>
          </p:cNvPr>
          <p:cNvSpPr>
            <a:spLocks noGrp="1"/>
          </p:cNvSpPr>
          <p:nvPr>
            <p:ph type="title"/>
          </p:nvPr>
        </p:nvSpPr>
        <p:spPr/>
        <p:txBody>
          <a:bodyPr/>
          <a:lstStyle>
            <a:lvl1pPr>
              <a:defRPr>
                <a:solidFill>
                  <a:srgbClr val="FFFFFF"/>
                </a:solidFill>
              </a:defRPr>
            </a:lvl1pPr>
          </a:lstStyle>
          <a:p>
            <a:r>
              <a:rPr lang="nl-NL"/>
              <a:t>Klik om stijl te bewerken</a:t>
            </a:r>
            <a:endParaRPr lang="en-US"/>
          </a:p>
        </p:txBody>
      </p:sp>
      <p:sp>
        <p:nvSpPr>
          <p:cNvPr id="5" name="Tijdelijke aanduiding voor datum 4">
            <a:extLst>
              <a:ext uri="{FF2B5EF4-FFF2-40B4-BE49-F238E27FC236}">
                <a16:creationId xmlns:a16="http://schemas.microsoft.com/office/drawing/2014/main" id="{3B30152D-5396-4C14-9B60-56380FCF97EC}"/>
              </a:ext>
            </a:extLst>
          </p:cNvPr>
          <p:cNvSpPr>
            <a:spLocks noGrp="1"/>
          </p:cNvSpPr>
          <p:nvPr>
            <p:ph type="dt" sz="half" idx="10"/>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54467A39-1A01-4109-B0C1-679E5C04A8A5}"/>
              </a:ext>
            </a:extLst>
          </p:cNvPr>
          <p:cNvSpPr>
            <a:spLocks noGrp="1"/>
          </p:cNvSpPr>
          <p:nvPr>
            <p:ph type="ftr" sz="quarter" idx="11"/>
          </p:nvPr>
        </p:nvSpPr>
        <p:spPr>
          <a:xfrm>
            <a:off x="624418" y="7020000"/>
            <a:ext cx="8447583" cy="216000"/>
          </a:xfrm>
        </p:spPr>
        <p:txBody>
          <a:bodyPr/>
          <a:lstStyle/>
          <a:p>
            <a:endParaRPr lang="nl-NL" dirty="0"/>
          </a:p>
        </p:txBody>
      </p:sp>
      <p:sp>
        <p:nvSpPr>
          <p:cNvPr id="9" name="Tijdelijke aanduiding voor dianummer 8">
            <a:extLst>
              <a:ext uri="{FF2B5EF4-FFF2-40B4-BE49-F238E27FC236}">
                <a16:creationId xmlns:a16="http://schemas.microsoft.com/office/drawing/2014/main" id="{46742023-CD0A-415F-9E83-EA031F9F9C66}"/>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10" name="Afbeelding 9">
            <a:extLst>
              <a:ext uri="{FF2B5EF4-FFF2-40B4-BE49-F238E27FC236}">
                <a16:creationId xmlns:a16="http://schemas.microsoft.com/office/drawing/2014/main" id="{1139747F-E4C9-4B6C-A037-16D7D73DD0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198410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0 - Vrijwillegster">
    <p:spTree>
      <p:nvGrpSpPr>
        <p:cNvPr id="1" name=""/>
        <p:cNvGrpSpPr/>
        <p:nvPr/>
      </p:nvGrpSpPr>
      <p:grpSpPr>
        <a:xfrm>
          <a:off x="0" y="0"/>
          <a:ext cx="0" cy="0"/>
          <a:chOff x="0" y="0"/>
          <a:chExt cx="0" cy="0"/>
        </a:xfrm>
      </p:grpSpPr>
      <p:pic>
        <p:nvPicPr>
          <p:cNvPr id="4" name="Tijdelijke aanduiding voor afbeelding 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69" y="1332001"/>
            <a:ext cx="12189060" cy="5535169"/>
          </a:xfrm>
          <a:prstGeom prst="rect">
            <a:avLst/>
          </a:prstGeom>
        </p:spPr>
      </p:pic>
      <p:sp>
        <p:nvSpPr>
          <p:cNvPr id="3" name="Titel 2">
            <a:extLst>
              <a:ext uri="{FF2B5EF4-FFF2-40B4-BE49-F238E27FC236}">
                <a16:creationId xmlns:a16="http://schemas.microsoft.com/office/drawing/2014/main" id="{EABBC467-91F4-429E-B9E8-BDB5A1494995}"/>
              </a:ext>
            </a:extLst>
          </p:cNvPr>
          <p:cNvSpPr>
            <a:spLocks noGrp="1"/>
          </p:cNvSpPr>
          <p:nvPr>
            <p:ph type="title"/>
          </p:nvPr>
        </p:nvSpPr>
        <p:spPr/>
        <p:txBody>
          <a:bodyPr/>
          <a:lstStyle/>
          <a:p>
            <a:r>
              <a:rPr lang="nl-NL"/>
              <a:t>Klik om stijl te bewerken</a:t>
            </a:r>
            <a:endParaRPr lang="en-US"/>
          </a:p>
        </p:txBody>
      </p:sp>
      <p:sp>
        <p:nvSpPr>
          <p:cNvPr id="8" name="Tijdelijke aanduiding voor datum 7">
            <a:extLst>
              <a:ext uri="{FF2B5EF4-FFF2-40B4-BE49-F238E27FC236}">
                <a16:creationId xmlns:a16="http://schemas.microsoft.com/office/drawing/2014/main" id="{3FF51208-8263-45FC-A41C-6014B79ECACB}"/>
              </a:ext>
            </a:extLst>
          </p:cNvPr>
          <p:cNvSpPr>
            <a:spLocks noGrp="1"/>
          </p:cNvSpPr>
          <p:nvPr>
            <p:ph type="dt" sz="half" idx="10"/>
          </p:nvPr>
        </p:nvSpPr>
        <p:spPr>
          <a:xfrm>
            <a:off x="9312000" y="7020000"/>
            <a:ext cx="1680000" cy="216000"/>
          </a:xfrm>
        </p:spPr>
        <p:txBody>
          <a:bodyPr/>
          <a:lstStyle/>
          <a:p>
            <a:endParaRPr lang="nl-NL"/>
          </a:p>
        </p:txBody>
      </p:sp>
      <p:sp>
        <p:nvSpPr>
          <p:cNvPr id="9" name="Tijdelijke aanduiding voor voettekst 8">
            <a:extLst>
              <a:ext uri="{FF2B5EF4-FFF2-40B4-BE49-F238E27FC236}">
                <a16:creationId xmlns:a16="http://schemas.microsoft.com/office/drawing/2014/main" id="{DDE27925-0F07-4936-9255-17720B9AFFF2}"/>
              </a:ext>
            </a:extLst>
          </p:cNvPr>
          <p:cNvSpPr>
            <a:spLocks noGrp="1"/>
          </p:cNvSpPr>
          <p:nvPr>
            <p:ph type="ftr" sz="quarter" idx="11"/>
          </p:nvPr>
        </p:nvSpPr>
        <p:spPr>
          <a:xfrm>
            <a:off x="624418" y="7020000"/>
            <a:ext cx="8447583" cy="216000"/>
          </a:xfrm>
        </p:spPr>
        <p:txBody>
          <a:bodyPr/>
          <a:lstStyle/>
          <a:p>
            <a:endParaRPr lang="nl-NL" dirty="0"/>
          </a:p>
        </p:txBody>
      </p:sp>
      <p:sp>
        <p:nvSpPr>
          <p:cNvPr id="10" name="Tijdelijke aanduiding voor dianummer 9">
            <a:extLst>
              <a:ext uri="{FF2B5EF4-FFF2-40B4-BE49-F238E27FC236}">
                <a16:creationId xmlns:a16="http://schemas.microsoft.com/office/drawing/2014/main" id="{B97BE5FC-A383-43D3-A1BA-A412AA24F7F1}"/>
              </a:ext>
            </a:extLst>
          </p:cNvPr>
          <p:cNvSpPr>
            <a:spLocks noGrp="1"/>
          </p:cNvSpPr>
          <p:nvPr>
            <p:ph type="sldNum" sz="quarter" idx="12"/>
          </p:nvPr>
        </p:nvSpPr>
        <p:spPr>
          <a:xfrm>
            <a:off x="11232000" y="7020000"/>
            <a:ext cx="481633" cy="216000"/>
          </a:xfrm>
        </p:spPr>
        <p:txBody>
          <a:bodyPr/>
          <a:lstStyle/>
          <a:p>
            <a:fld id="{4023FC5B-98A5-49E4-B59C-E073B8952154}" type="slidenum">
              <a:rPr lang="nl-NL" smtClean="0"/>
              <a:pPr/>
              <a:t>‹nr.›</a:t>
            </a:fld>
            <a:endParaRPr lang="nl-NL" dirty="0"/>
          </a:p>
        </p:txBody>
      </p:sp>
      <p:pic>
        <p:nvPicPr>
          <p:cNvPr id="11" name="Afbeelding 10">
            <a:extLst>
              <a:ext uri="{FF2B5EF4-FFF2-40B4-BE49-F238E27FC236}">
                <a16:creationId xmlns:a16="http://schemas.microsoft.com/office/drawing/2014/main" id="{628A5184-F507-468D-9BF0-3FD00235A7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17606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CB83-5976-041E-F915-933930EE703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ECBC42-2350-D325-008C-9AC5D32237D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00E0C6-3043-86F7-B525-B188C02CEDE3}"/>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EF73FF4D-0CF9-439C-7FA4-4B7C5A66DB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E17D3E-8C1E-AB83-03DC-EDF96BFFA698}"/>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356519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FB463-D0E0-967D-B67D-A968E310E21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9FF84D-2C7E-DC4E-E728-48BF3B2D6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AF13D52-CDB1-567B-E89A-060609FBA51D}"/>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F7E85327-E8D4-282E-45EF-F9AB3A17E0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0F7498-95B3-3C21-2A2F-457BA082285B}"/>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13478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3861D-14EC-BD74-92B6-3EB366C0F3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5A4E10-3E3A-7A39-6374-18710C54F7B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62DDBA0-FE9B-C2B1-6A08-A830D956531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B03E731-80C6-C1DB-0345-99D9D147CF63}"/>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B59B23AD-591E-9CB3-B426-B9E1798B6C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B24BC32-64D4-9583-2373-F0D91FB25C63}"/>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43261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CDB87-F07B-3FF9-9EE3-B9C488603B4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02878D2-A689-E00E-2321-AA52C1F1A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350F92-20AC-C31F-9E34-5AB18465666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75FBFB-1797-B46E-CDDE-EF0BC5D44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800FAEF-3308-BF0E-DE32-67B3BD7B647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403CAE7-B575-4647-B933-A6BB84D913DA}"/>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8" name="Tijdelijke aanduiding voor voettekst 7">
            <a:extLst>
              <a:ext uri="{FF2B5EF4-FFF2-40B4-BE49-F238E27FC236}">
                <a16:creationId xmlns:a16="http://schemas.microsoft.com/office/drawing/2014/main" id="{AEEB2DFC-89AB-8D37-B865-716ECC9BC77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A56D6D4-4DE3-4FCE-06AB-793B4A5528D5}"/>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389983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A654F-8E1E-B22C-64D4-861F63E4D0B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B218DE1-CC1B-4AB4-AEB3-7E9C374DE444}"/>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4" name="Tijdelijke aanduiding voor voettekst 3">
            <a:extLst>
              <a:ext uri="{FF2B5EF4-FFF2-40B4-BE49-F238E27FC236}">
                <a16:creationId xmlns:a16="http://schemas.microsoft.com/office/drawing/2014/main" id="{5250DE01-5795-8B7F-B739-BA0064A8864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11E150-EBA6-A7E4-881E-3AEE710C0C08}"/>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43649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A4F9E9C-4EAD-AEBC-F1BB-2374819053A0}"/>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3" name="Tijdelijke aanduiding voor voettekst 2">
            <a:extLst>
              <a:ext uri="{FF2B5EF4-FFF2-40B4-BE49-F238E27FC236}">
                <a16:creationId xmlns:a16="http://schemas.microsoft.com/office/drawing/2014/main" id="{F9DE3BD1-BBFB-CE38-8F32-20E520988F1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109FE1D-CA2B-9524-8231-71007E0D767D}"/>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146969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E0510-D8C3-EB54-7CF9-CA47B748BE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C1ADC47-4A74-898C-AD7D-F6DFDBA4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DDAD163-C689-343A-9DBB-7C8F58189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AC86FF3-A8E6-4D7C-18F7-FCDABF140997}"/>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E9616E3C-C3F6-6975-F576-1A09C6797B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0C2E0B-D50E-A548-E862-E28E47E1A88E}"/>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317764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1F3FF-A6C5-6CF4-554E-4D8B63DCF19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5AAA9AC-086B-8A58-846F-6E434BF57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F94248-6154-7C61-0141-097C64853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612D9B-E36B-7CFC-7420-1E8F2F045455}"/>
              </a:ext>
            </a:extLst>
          </p:cNvPr>
          <p:cNvSpPr>
            <a:spLocks noGrp="1"/>
          </p:cNvSpPr>
          <p:nvPr>
            <p:ph type="dt" sz="half" idx="10"/>
          </p:nvPr>
        </p:nvSpPr>
        <p:spPr/>
        <p:txBody>
          <a:bodyPr/>
          <a:lstStyle/>
          <a:p>
            <a:fld id="{F5C20EA3-5C8E-4C30-942D-7203CDD26107}" type="datetimeFigureOut">
              <a:rPr lang="nl-NL" smtClean="0"/>
              <a:t>18-12-2023</a:t>
            </a:fld>
            <a:endParaRPr lang="nl-NL"/>
          </a:p>
        </p:txBody>
      </p:sp>
      <p:sp>
        <p:nvSpPr>
          <p:cNvPr id="6" name="Tijdelijke aanduiding voor voettekst 5">
            <a:extLst>
              <a:ext uri="{FF2B5EF4-FFF2-40B4-BE49-F238E27FC236}">
                <a16:creationId xmlns:a16="http://schemas.microsoft.com/office/drawing/2014/main" id="{742E22B3-D471-17F4-0804-2AB0E1268A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A4026D-18CC-2D70-55AC-D2E3CECCC2DB}"/>
              </a:ext>
            </a:extLst>
          </p:cNvPr>
          <p:cNvSpPr>
            <a:spLocks noGrp="1"/>
          </p:cNvSpPr>
          <p:nvPr>
            <p:ph type="sldNum" sz="quarter" idx="12"/>
          </p:nvPr>
        </p:nvSpPr>
        <p:spPr/>
        <p:txBody>
          <a:bodyPr/>
          <a:lstStyle/>
          <a:p>
            <a:fld id="{5A202088-6B95-4043-AD88-9D7E5924E477}" type="slidenum">
              <a:rPr lang="nl-NL" smtClean="0"/>
              <a:t>‹nr.›</a:t>
            </a:fld>
            <a:endParaRPr lang="nl-NL"/>
          </a:p>
        </p:txBody>
      </p:sp>
    </p:spTree>
    <p:extLst>
      <p:ext uri="{BB962C8B-B14F-4D97-AF65-F5344CB8AC3E}">
        <p14:creationId xmlns:p14="http://schemas.microsoft.com/office/powerpoint/2010/main" val="30315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06187A-EE1E-F70B-8475-A584B90FB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7792730-580F-EBFB-279D-A3B680086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7C76D1-CF97-4294-D8B1-74E63317F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20EA3-5C8E-4C30-942D-7203CDD26107}"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2A347611-9AB2-6F58-AE14-3274DF4C8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A27DB3E-A796-0259-800A-D3AB4FC72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2088-6B95-4043-AD88-9D7E5924E477}" type="slidenum">
              <a:rPr lang="nl-NL" smtClean="0"/>
              <a:t>‹nr.›</a:t>
            </a:fld>
            <a:endParaRPr lang="nl-NL"/>
          </a:p>
        </p:txBody>
      </p:sp>
    </p:spTree>
    <p:extLst>
      <p:ext uri="{BB962C8B-B14F-4D97-AF65-F5344CB8AC3E}">
        <p14:creationId xmlns:p14="http://schemas.microsoft.com/office/powerpoint/2010/main" val="2739667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96" r:id="rId6"/>
    <p:sldLayoutId id="214748369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12/18/2023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2423507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E40538A-39EB-4220-8373-EAA33AB57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9B44CB8-0369-4960-BED9-55BA7DC48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BC6701-CB7E-4005-A107-AA032546A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04618-08FB-4909-9214-EAFB51656DE3}" type="datetimeFigureOut">
              <a:rPr lang="nl-NL" smtClean="0"/>
              <a:t>18-12-2023</a:t>
            </a:fld>
            <a:endParaRPr lang="nl-NL"/>
          </a:p>
        </p:txBody>
      </p:sp>
      <p:sp>
        <p:nvSpPr>
          <p:cNvPr id="5" name="Tijdelijke aanduiding voor voettekst 4">
            <a:extLst>
              <a:ext uri="{FF2B5EF4-FFF2-40B4-BE49-F238E27FC236}">
                <a16:creationId xmlns:a16="http://schemas.microsoft.com/office/drawing/2014/main" id="{60B895D4-5CB6-4495-9F1E-CD26C7039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466CD65-C518-4F2E-AE7D-08EFEF12D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997A0-DBF6-49ED-BD4A-68169515897D}" type="slidenum">
              <a:rPr lang="nl-NL" smtClean="0"/>
              <a:t>‹nr.›</a:t>
            </a:fld>
            <a:endParaRPr lang="nl-NL"/>
          </a:p>
        </p:txBody>
      </p:sp>
    </p:spTree>
    <p:extLst>
      <p:ext uri="{BB962C8B-B14F-4D97-AF65-F5344CB8AC3E}">
        <p14:creationId xmlns:p14="http://schemas.microsoft.com/office/powerpoint/2010/main" val="3150796329"/>
      </p:ext>
    </p:extLst>
  </p:cSld>
  <p:clrMap bg1="lt1" tx1="dk1" bg2="lt2" tx2="dk2" accent1="accent1" accent2="accent2" accent3="accent3" accent4="accent4" accent5="accent5" accent6="accent6" hlink="hlink" folHlink="folHlink"/>
  <p:sldLayoutIdLst>
    <p:sldLayoutId id="2147483655"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4417" y="336965"/>
            <a:ext cx="11089216" cy="830444"/>
          </a:xfrm>
          <a:prstGeom prst="rect">
            <a:avLst/>
          </a:prstGeom>
        </p:spPr>
        <p:txBody>
          <a:bodyPr vert="horz" lIns="36000" tIns="36000" rIns="36000" bIns="36000" rtlCol="0" anchor="t">
            <a:noAutofit/>
          </a:bodyPr>
          <a:lstStyle/>
          <a:p>
            <a:r>
              <a:rPr lang="nl-NL" dirty="0"/>
              <a:t>Klik om de stijl te bewerken</a:t>
            </a:r>
            <a:br>
              <a:rPr lang="nl-NL" dirty="0"/>
            </a:br>
            <a:r>
              <a:rPr lang="nl-NL" dirty="0"/>
              <a:t>regel 2</a:t>
            </a:r>
          </a:p>
        </p:txBody>
      </p:sp>
      <p:sp>
        <p:nvSpPr>
          <p:cNvPr id="3" name="Tijdelijke aanduiding voor tekst 2"/>
          <p:cNvSpPr>
            <a:spLocks noGrp="1"/>
          </p:cNvSpPr>
          <p:nvPr>
            <p:ph type="body" idx="1"/>
          </p:nvPr>
        </p:nvSpPr>
        <p:spPr>
          <a:xfrm>
            <a:off x="624418" y="1484314"/>
            <a:ext cx="11089215" cy="4032250"/>
          </a:xfrm>
          <a:prstGeom prst="rect">
            <a:avLst/>
          </a:prstGeom>
        </p:spPr>
        <p:txBody>
          <a:bodyPr vert="horz" lIns="36000" tIns="36000" rIns="36000" bIns="3600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312000" y="6498000"/>
            <a:ext cx="1680000" cy="216000"/>
          </a:xfrm>
          <a:prstGeom prst="rect">
            <a:avLst/>
          </a:prstGeom>
        </p:spPr>
        <p:txBody>
          <a:bodyPr vert="horz" lIns="36000" tIns="36000" rIns="36000" bIns="36000" rtlCol="0" anchor="b" anchorCtr="0"/>
          <a:lstStyle>
            <a:lvl1pPr algn="r">
              <a:defRPr sz="1000">
                <a:solidFill>
                  <a:schemeClr val="tx1">
                    <a:tint val="75000"/>
                  </a:schemeClr>
                </a:solidFill>
              </a:defRPr>
            </a:lvl1pPr>
          </a:lstStyle>
          <a:p>
            <a:endParaRPr lang="nl-NL" dirty="0"/>
          </a:p>
        </p:txBody>
      </p:sp>
      <p:sp>
        <p:nvSpPr>
          <p:cNvPr id="5" name="Tijdelijke aanduiding voor voettekst 4"/>
          <p:cNvSpPr>
            <a:spLocks noGrp="1"/>
          </p:cNvSpPr>
          <p:nvPr>
            <p:ph type="ftr" sz="quarter" idx="3"/>
          </p:nvPr>
        </p:nvSpPr>
        <p:spPr>
          <a:xfrm>
            <a:off x="624418" y="6498000"/>
            <a:ext cx="8447583" cy="216000"/>
          </a:xfrm>
          <a:prstGeom prst="rect">
            <a:avLst/>
          </a:prstGeom>
        </p:spPr>
        <p:txBody>
          <a:bodyPr vert="horz" lIns="36000" tIns="36000" rIns="36000" bIns="36000" rtlCol="0" anchor="b" anchorCtr="0"/>
          <a:lstStyle>
            <a:lvl1pPr algn="l">
              <a:defRPr sz="10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1232000" y="6498000"/>
            <a:ext cx="481633" cy="216000"/>
          </a:xfrm>
          <a:prstGeom prst="rect">
            <a:avLst/>
          </a:prstGeom>
        </p:spPr>
        <p:txBody>
          <a:bodyPr vert="horz" lIns="36000" tIns="36000" rIns="0" bIns="36000" rtlCol="0" anchor="b" anchorCtr="0"/>
          <a:lstStyle>
            <a:lvl1pPr algn="r">
              <a:defRPr sz="1000">
                <a:solidFill>
                  <a:schemeClr val="tx1">
                    <a:tint val="75000"/>
                  </a:schemeClr>
                </a:solidFill>
              </a:defRPr>
            </a:lvl1pPr>
          </a:lstStyle>
          <a:p>
            <a:fld id="{4023FC5B-98A5-49E4-B59C-E073B8952154}" type="slidenum">
              <a:rPr lang="nl-NL" smtClean="0"/>
              <a:pPr/>
              <a:t>‹nr.›</a:t>
            </a:fld>
            <a:endParaRPr lang="nl-NL" dirty="0"/>
          </a:p>
        </p:txBody>
      </p:sp>
      <p:pic>
        <p:nvPicPr>
          <p:cNvPr id="9" name="Afbeelding 8">
            <a:extLst>
              <a:ext uri="{FF2B5EF4-FFF2-40B4-BE49-F238E27FC236}">
                <a16:creationId xmlns:a16="http://schemas.microsoft.com/office/drawing/2014/main" id="{FDB2D60E-A57D-4A9C-8174-FB018699580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5580001"/>
            <a:ext cx="1828800" cy="686157"/>
          </a:xfrm>
          <a:prstGeom prst="rect">
            <a:avLst/>
          </a:prstGeom>
        </p:spPr>
      </p:pic>
    </p:spTree>
    <p:extLst>
      <p:ext uri="{BB962C8B-B14F-4D97-AF65-F5344CB8AC3E}">
        <p14:creationId xmlns:p14="http://schemas.microsoft.com/office/powerpoint/2010/main" val="2314609584"/>
      </p:ext>
    </p:extLst>
  </p:cSld>
  <p:clrMap bg1="lt1" tx1="dk1" bg2="lt2" tx2="dk2" accent1="accent1" accent2="accent2" accent3="accent3" accent4="accent4" accent5="accent5" accent6="accent6" hlink="hlink" folHlink="folHlink"/>
  <p:sldLayoutIdLst>
    <p:sldLayoutId id="2147483684" r:id="rId1"/>
    <p:sldLayoutId id="2147483699" r:id="rId2"/>
    <p:sldLayoutId id="2147483697" r:id="rId3"/>
    <p:sldLayoutId id="2147483691" r:id="rId4"/>
  </p:sldLayoutIdLst>
  <p:hf hdr="0" ftr="0" dt="0"/>
  <p:txStyles>
    <p:titleStyle>
      <a:lvl1pPr algn="l" defTabSz="914400" rtl="0" eaLnBrk="1" latinLnBrk="0" hangingPunct="1">
        <a:lnSpc>
          <a:spcPct val="90000"/>
        </a:lnSpc>
        <a:spcBef>
          <a:spcPct val="0"/>
        </a:spcBef>
        <a:buNone/>
        <a:defRPr sz="2800" b="1" kern="1200" spc="60" baseline="0">
          <a:solidFill>
            <a:schemeClr val="tx2"/>
          </a:solidFill>
          <a:latin typeface="+mj-lt"/>
          <a:ea typeface="+mj-ea"/>
          <a:cs typeface="+mj-cs"/>
        </a:defRPr>
      </a:lvl1pPr>
    </p:titleStyle>
    <p:bodyStyle>
      <a:lvl1pPr marL="288000" indent="-288000" algn="l" defTabSz="288000" rtl="0" eaLnBrk="1" latinLnBrk="0" hangingPunct="1">
        <a:lnSpc>
          <a:spcPct val="100000"/>
        </a:lnSpc>
        <a:spcBef>
          <a:spcPts val="1000"/>
        </a:spcBef>
        <a:buFont typeface="Arial" panose="020B0604020202020204" pitchFamily="34" charset="0"/>
        <a:buChar char="•"/>
        <a:defRPr sz="2400" kern="1200" spc="60" baseline="0">
          <a:solidFill>
            <a:schemeClr val="tx1"/>
          </a:solidFill>
          <a:latin typeface="+mn-lt"/>
          <a:ea typeface="+mn-ea"/>
          <a:cs typeface="+mn-cs"/>
        </a:defRPr>
      </a:lvl1pPr>
      <a:lvl2pPr marL="576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2pPr>
      <a:lvl3pPr marL="864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3pPr>
      <a:lvl4pPr marL="1152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4pPr>
      <a:lvl5pPr marL="1440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5pPr>
      <a:lvl6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9">
          <p15:clr>
            <a:srgbClr val="F26B43"/>
          </p15:clr>
        </p15:guide>
        <p15:guide id="2" orient="horz" pos="2160">
          <p15:clr>
            <a:srgbClr val="F26B43"/>
          </p15:clr>
        </p15:guide>
        <p15:guide id="3" pos="393">
          <p15:clr>
            <a:srgbClr val="F26B43"/>
          </p15:clr>
        </p15:guide>
        <p15:guide id="4" orient="horz" pos="210">
          <p15:clr>
            <a:srgbClr val="F26B43"/>
          </p15:clr>
        </p15:guide>
        <p15:guide id="5" orient="horz" pos="935">
          <p15:clr>
            <a:srgbClr val="F26B43"/>
          </p15:clr>
        </p15:guide>
        <p15:guide id="6" orient="horz" pos="3475">
          <p15:clr>
            <a:srgbClr val="F26B43"/>
          </p15:clr>
        </p15:guide>
        <p15:guide id="7" pos="3840">
          <p15:clr>
            <a:srgbClr val="F26B43"/>
          </p15:clr>
        </p15:guide>
        <p15:guide id="8" pos="3537">
          <p15:clr>
            <a:srgbClr val="F26B43"/>
          </p15:clr>
        </p15:guide>
        <p15:guide id="10" pos="4143">
          <p15:clr>
            <a:srgbClr val="F26B43"/>
          </p15:clr>
        </p15:guide>
        <p15:guide id="11" orient="horz" pos="1888">
          <p15:clr>
            <a:srgbClr val="F26B43"/>
          </p15:clr>
        </p15:guide>
        <p15:guide id="12" orient="horz" pos="2432">
          <p15:clr>
            <a:srgbClr val="F26B43"/>
          </p15:clr>
        </p15:guide>
        <p15:guide id="13" orient="horz" pos="3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s://www.rtvutrecht.nl/nieuws/2112488/arnee-en-tigo-19-vervoeren-vrijwillig-coronapatienten-blij-dat-we-zo-de-zorg-kunnen-ontlasten.html"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ideo" Target="https://www.youtube.com/embed/-0GGWgS9rgI?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E41D67-8040-2EEA-D627-9C9F1B0EDF31}"/>
              </a:ext>
            </a:extLst>
          </p:cNvPr>
          <p:cNvSpPr>
            <a:spLocks noGrp="1"/>
          </p:cNvSpPr>
          <p:nvPr>
            <p:ph type="ctrTitle"/>
          </p:nvPr>
        </p:nvSpPr>
        <p:spPr>
          <a:xfrm>
            <a:off x="804672" y="4267832"/>
            <a:ext cx="4805996" cy="1297115"/>
          </a:xfrm>
        </p:spPr>
        <p:txBody>
          <a:bodyPr anchor="t">
            <a:normAutofit/>
          </a:bodyPr>
          <a:lstStyle/>
          <a:p>
            <a:pPr algn="l"/>
            <a:r>
              <a:rPr lang="nl-NL" sz="4000">
                <a:solidFill>
                  <a:schemeClr val="tx2"/>
                </a:solidFill>
              </a:rPr>
              <a:t>Stad en wijk</a:t>
            </a:r>
          </a:p>
        </p:txBody>
      </p:sp>
      <p:sp>
        <p:nvSpPr>
          <p:cNvPr id="3" name="Ondertitel 2">
            <a:extLst>
              <a:ext uri="{FF2B5EF4-FFF2-40B4-BE49-F238E27FC236}">
                <a16:creationId xmlns:a16="http://schemas.microsoft.com/office/drawing/2014/main" id="{2ABC0932-578C-326E-4D36-FFFC5D5CE4D5}"/>
              </a:ext>
            </a:extLst>
          </p:cNvPr>
          <p:cNvSpPr>
            <a:spLocks noGrp="1"/>
          </p:cNvSpPr>
          <p:nvPr>
            <p:ph type="subTitle" idx="1"/>
          </p:nvPr>
        </p:nvSpPr>
        <p:spPr>
          <a:xfrm>
            <a:off x="804672" y="3428999"/>
            <a:ext cx="4805691" cy="838831"/>
          </a:xfrm>
        </p:spPr>
        <p:txBody>
          <a:bodyPr anchor="b">
            <a:normAutofit/>
          </a:bodyPr>
          <a:lstStyle/>
          <a:p>
            <a:pPr algn="l"/>
            <a:r>
              <a:rPr lang="nl-NL" sz="2000">
                <a:solidFill>
                  <a:schemeClr val="tx2"/>
                </a:solidFill>
              </a:rPr>
              <a:t>Les van 18-12-2023</a:t>
            </a: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Stad">
            <a:extLst>
              <a:ext uri="{FF2B5EF4-FFF2-40B4-BE49-F238E27FC236}">
                <a16:creationId xmlns:a16="http://schemas.microsoft.com/office/drawing/2014/main" id="{AE06BBEE-394D-AA2F-3529-35AC131321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216802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750F1-DBCA-4765-859A-6049AB88EE96}"/>
              </a:ext>
            </a:extLst>
          </p:cNvPr>
          <p:cNvSpPr>
            <a:spLocks noGrp="1"/>
          </p:cNvSpPr>
          <p:nvPr>
            <p:ph type="title"/>
          </p:nvPr>
        </p:nvSpPr>
        <p:spPr>
          <a:xfrm>
            <a:off x="2020888" y="3108740"/>
            <a:ext cx="8316912" cy="830444"/>
          </a:xfrm>
        </p:spPr>
        <p:txBody>
          <a:bodyPr/>
          <a:lstStyle/>
          <a:p>
            <a:pPr algn="ctr"/>
            <a:r>
              <a:rPr lang="nl-NL" sz="3200" b="0" i="1" u="none" strike="noStrike" baseline="0" dirty="0">
                <a:solidFill>
                  <a:schemeClr val="bg1"/>
                </a:solidFill>
                <a:latin typeface="Calibri" panose="020F0502020204030204" pitchFamily="34" charset="0"/>
              </a:rPr>
              <a:t>In tijden van nood staat niemand alleen, door ieder mens die in nood is of dreigt te komen met passende hulp écht verder te brengen. </a:t>
            </a:r>
            <a:endParaRPr lang="nl-NL" sz="4400" dirty="0">
              <a:solidFill>
                <a:schemeClr val="bg1"/>
              </a:solidFill>
            </a:endParaRPr>
          </a:p>
        </p:txBody>
      </p:sp>
    </p:spTree>
    <p:extLst>
      <p:ext uri="{BB962C8B-B14F-4D97-AF65-F5344CB8AC3E}">
        <p14:creationId xmlns:p14="http://schemas.microsoft.com/office/powerpoint/2010/main" val="49155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1916114" y="882976"/>
            <a:ext cx="4103687" cy="4622474"/>
          </a:xfrm>
        </p:spPr>
        <p:txBody>
          <a:bodyPr>
            <a:normAutofit fontScale="70000" lnSpcReduction="20000"/>
          </a:bodyPr>
          <a:lstStyle/>
          <a:p>
            <a:pPr marL="0" indent="0">
              <a:buNone/>
            </a:pPr>
            <a:endParaRPr lang="nl-NL" sz="1800" b="0" i="0" u="none" strike="noStrike" baseline="0" dirty="0">
              <a:solidFill>
                <a:srgbClr val="000000"/>
              </a:solidFill>
              <a:latin typeface="Calibri" panose="020F0502020204030204" pitchFamily="34" charset="0"/>
            </a:endParaRPr>
          </a:p>
          <a:p>
            <a:r>
              <a:rPr lang="nl-NL" sz="2200" b="1" i="1" u="none" strike="noStrike" baseline="0" dirty="0">
                <a:solidFill>
                  <a:srgbClr val="000000"/>
                </a:solidFill>
                <a:latin typeface="Calibri" panose="020F0502020204030204" pitchFamily="34" charset="0"/>
              </a:rPr>
              <a:t>Proactief</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vrijwilligers zijn, binnen de heldere structuur die het Rode Kruis hen binnen de strategie biedt, alert op de vraag of we kwetsbare groepen, landelijk en lokaal, goed op het vizier hebben en we voor hen hebben gedaan wat we kunnen. Zij moeten de juiste informatie hebben om de goede actie te kunnen ondernemen. </a:t>
            </a:r>
          </a:p>
          <a:p>
            <a:r>
              <a:rPr lang="nl-NL" sz="2200" b="1" i="1" u="none" strike="noStrike" baseline="0" dirty="0">
                <a:solidFill>
                  <a:srgbClr val="000000"/>
                </a:solidFill>
                <a:latin typeface="Calibri" panose="020F0502020204030204" pitchFamily="34" charset="0"/>
              </a:rPr>
              <a:t>Toegankelijk</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onze vrijwilligers vormen een goede afspiegeling van de lokale samenleving. Zij zijn de voelsprieten in straat en buurt, hebben toegang tot de meest kwetsbare mensen en zijn voor hen altijd bereikbaar als dat nodig is. </a:t>
            </a:r>
          </a:p>
          <a:p>
            <a:r>
              <a:rPr lang="nl-NL" sz="2200" b="1" i="1" u="none" strike="noStrike" baseline="0" dirty="0">
                <a:solidFill>
                  <a:srgbClr val="000000"/>
                </a:solidFill>
                <a:latin typeface="Calibri" panose="020F0502020204030204" pitchFamily="34" charset="0"/>
              </a:rPr>
              <a:t>Wendbaar</a:t>
            </a:r>
            <a:r>
              <a:rPr lang="nl-NL" sz="2200" b="1" i="0" u="none" strike="noStrike" baseline="0" dirty="0">
                <a:solidFill>
                  <a:srgbClr val="000000"/>
                </a:solidFill>
                <a:latin typeface="Calibri" panose="020F0502020204030204" pitchFamily="34" charset="0"/>
              </a:rPr>
              <a:t> </a:t>
            </a:r>
            <a:r>
              <a:rPr lang="nl-NL" sz="2200" b="0" i="0" u="none" strike="noStrike" baseline="0" dirty="0">
                <a:solidFill>
                  <a:srgbClr val="000000"/>
                </a:solidFill>
                <a:latin typeface="Calibri" panose="020F0502020204030204" pitchFamily="34" charset="0"/>
              </a:rPr>
              <a:t>‘een beweging van georganiseerde neutrale en onpartijdige burgerhulp’. Voor innovatie van onze hulp benutten we het talent van mensen in het netwerk van onze vereniging; zeker ook dat van onze vrijwilligers. </a:t>
            </a:r>
          </a:p>
          <a:p>
            <a:pPr marL="0" indent="0">
              <a:buNone/>
            </a:pPr>
            <a:endParaRPr lang="nl-NL" dirty="0"/>
          </a:p>
        </p:txBody>
      </p:sp>
      <p:sp>
        <p:nvSpPr>
          <p:cNvPr id="6" name="Titel 5"/>
          <p:cNvSpPr>
            <a:spLocks noGrp="1"/>
          </p:cNvSpPr>
          <p:nvPr>
            <p:ph type="ctrTitle"/>
          </p:nvPr>
        </p:nvSpPr>
        <p:spPr/>
        <p:txBody>
          <a:bodyPr/>
          <a:lstStyle/>
          <a:p>
            <a:r>
              <a:rPr lang="nl-NL" b="0" dirty="0">
                <a:solidFill>
                  <a:srgbClr val="000000"/>
                </a:solidFill>
                <a:latin typeface="Calibri" panose="020F0502020204030204" pitchFamily="34" charset="0"/>
              </a:rPr>
              <a:t>Strategie</a:t>
            </a:r>
            <a:endParaRPr lang="nl-NL" dirty="0"/>
          </a:p>
        </p:txBody>
      </p:sp>
      <p:pic>
        <p:nvPicPr>
          <p:cNvPr id="9" name="Tijdelijke aanduiding voor afbeelding 8" descr="Afbeelding met persoon, buiten, person, jongen&#10;&#10;Automatisch gegenereerde beschrijving">
            <a:extLst>
              <a:ext uri="{FF2B5EF4-FFF2-40B4-BE49-F238E27FC236}">
                <a16:creationId xmlns:a16="http://schemas.microsoft.com/office/drawing/2014/main" id="{AD5E7468-B7D0-4A98-BAF0-874CC0E8424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rot="16200000">
            <a:off x="5132388" y="1322389"/>
            <a:ext cx="6858000" cy="4211637"/>
          </a:xfrm>
        </p:spPr>
      </p:pic>
    </p:spTree>
    <p:extLst>
      <p:ext uri="{BB962C8B-B14F-4D97-AF65-F5344CB8AC3E}">
        <p14:creationId xmlns:p14="http://schemas.microsoft.com/office/powerpoint/2010/main" val="208273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sz="quarter" idx="10"/>
          </p:nvPr>
        </p:nvSpPr>
        <p:spPr>
          <a:xfrm>
            <a:off x="1992314" y="897310"/>
            <a:ext cx="7875587" cy="4817690"/>
          </a:xfrm>
        </p:spPr>
        <p:txBody>
          <a:bodyPr>
            <a:normAutofit lnSpcReduction="10000"/>
          </a:bodyPr>
          <a:lstStyle/>
          <a:p>
            <a:r>
              <a:rPr lang="nl-NL" sz="1800" b="1" i="1" u="none" strike="noStrike" baseline="0" dirty="0">
                <a:solidFill>
                  <a:srgbClr val="000000"/>
                </a:solidFill>
                <a:latin typeface="Arial" panose="020B0604020202020204" pitchFamily="34" charset="0"/>
                <a:cs typeface="Arial" panose="020B0604020202020204" pitchFamily="34" charset="0"/>
              </a:rPr>
              <a:t>Behulpzaam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gericht op de hulpvraag </a:t>
            </a:r>
            <a:r>
              <a:rPr lang="nl-NL" sz="1800" b="0" i="0" u="none" strike="noStrike" baseline="0" dirty="0">
                <a:solidFill>
                  <a:srgbClr val="000000"/>
                </a:solidFill>
                <a:latin typeface="Arial" panose="020B0604020202020204" pitchFamily="34" charset="0"/>
                <a:cs typeface="Arial" panose="020B0604020202020204" pitchFamily="34" charset="0"/>
              </a:rPr>
              <a:t>van een kwetsbaar individu. Denkt niet vanuit aanbod, maar vanuit vraag. En voelt zich door het Rode Kruis gesteund om daarin eigen verantwoordelijkheid te nemen, binnen duidelijke kaders. </a:t>
            </a:r>
          </a:p>
          <a:p>
            <a:r>
              <a:rPr lang="nl-NL" sz="1800" b="1" i="1" u="none" strike="noStrike" baseline="0" dirty="0">
                <a:solidFill>
                  <a:srgbClr val="000000"/>
                </a:solidFill>
                <a:latin typeface="Arial" panose="020B0604020202020204" pitchFamily="34" charset="0"/>
                <a:cs typeface="Arial" panose="020B0604020202020204" pitchFamily="34" charset="0"/>
              </a:rPr>
              <a:t>Bevoegd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adequaat opgeleid </a:t>
            </a:r>
            <a:r>
              <a:rPr lang="nl-NL" sz="1800" b="0" i="0" u="none" strike="noStrike" baseline="0" dirty="0">
                <a:solidFill>
                  <a:srgbClr val="000000"/>
                </a:solidFill>
                <a:latin typeface="Arial" panose="020B0604020202020204" pitchFamily="34" charset="0"/>
                <a:cs typeface="Arial" panose="020B0604020202020204" pitchFamily="34" charset="0"/>
              </a:rPr>
              <a:t>om datgene te doen wat van haar gevraagd wordt. We zorgen als Rode Kruis voor zo goed mogelijk op maat gemaakte training en opleiding, rekening houden met de competenties van vrijwilligers. Daarbij hebben we oog voor de persoonlijke ontwikkeling van de vrijwilliger en vaardigheden op het gebied van samenwerken. </a:t>
            </a:r>
          </a:p>
          <a:p>
            <a:r>
              <a:rPr lang="nl-NL" sz="1800" b="1" i="1" u="none" strike="noStrike" baseline="0" dirty="0">
                <a:solidFill>
                  <a:srgbClr val="000000"/>
                </a:solidFill>
                <a:latin typeface="Arial" panose="020B0604020202020204" pitchFamily="34" charset="0"/>
                <a:cs typeface="Arial" panose="020B0604020202020204" pitchFamily="34" charset="0"/>
              </a:rPr>
              <a:t>Bekwaam </a:t>
            </a:r>
            <a:endParaRPr lang="nl-NL" sz="18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cs typeface="Arial" panose="020B0604020202020204" pitchFamily="34" charset="0"/>
              </a:rPr>
              <a:t>Een vrijwilliger is </a:t>
            </a:r>
            <a:r>
              <a:rPr lang="nl-NL" sz="1800" b="1" i="0" u="none" strike="noStrike" baseline="0" dirty="0">
                <a:solidFill>
                  <a:srgbClr val="000000"/>
                </a:solidFill>
                <a:latin typeface="Arial" panose="020B0604020202020204" pitchFamily="34" charset="0"/>
                <a:cs typeface="Arial" panose="020B0604020202020204" pitchFamily="34" charset="0"/>
              </a:rPr>
              <a:t>ervaren </a:t>
            </a:r>
            <a:r>
              <a:rPr lang="nl-NL" sz="1800" b="0" i="0" u="none" strike="noStrike" baseline="0" dirty="0">
                <a:solidFill>
                  <a:srgbClr val="000000"/>
                </a:solidFill>
                <a:latin typeface="Arial" panose="020B0604020202020204" pitchFamily="34" charset="0"/>
                <a:cs typeface="Arial" panose="020B0604020202020204" pitchFamily="34" charset="0"/>
              </a:rPr>
              <a:t>in de hulpverlening die zij verricht. We faciliteren haar om de uren te maken die nodig zijn om bekwaamheid op te doen. </a:t>
            </a:r>
          </a:p>
        </p:txBody>
      </p:sp>
      <p:sp>
        <p:nvSpPr>
          <p:cNvPr id="6" name="Titel 5"/>
          <p:cNvSpPr>
            <a:spLocks noGrp="1"/>
          </p:cNvSpPr>
          <p:nvPr>
            <p:ph type="ctrTitle"/>
          </p:nvPr>
        </p:nvSpPr>
        <p:spPr/>
        <p:txBody>
          <a:bodyPr/>
          <a:lstStyle/>
          <a:p>
            <a:r>
              <a:rPr lang="nl-NL" dirty="0"/>
              <a:t>7 B’s</a:t>
            </a:r>
          </a:p>
        </p:txBody>
      </p:sp>
    </p:spTree>
    <p:extLst>
      <p:ext uri="{BB962C8B-B14F-4D97-AF65-F5344CB8AC3E}">
        <p14:creationId xmlns:p14="http://schemas.microsoft.com/office/powerpoint/2010/main" val="18586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20F7BAB-43D7-445A-909B-EABC3748E4C6}"/>
              </a:ext>
            </a:extLst>
          </p:cNvPr>
          <p:cNvSpPr>
            <a:spLocks noGrp="1"/>
          </p:cNvSpPr>
          <p:nvPr>
            <p:ph type="sldNum" sz="quarter" idx="12"/>
          </p:nvPr>
        </p:nvSpPr>
        <p:spPr/>
        <p:txBody>
          <a:bodyPr/>
          <a:lstStyle/>
          <a:p>
            <a:fld id="{4023FC5B-98A5-49E4-B59C-E073B8952154}" type="slidenum">
              <a:rPr lang="nl-NL" smtClean="0"/>
              <a:pPr/>
              <a:t>13</a:t>
            </a:fld>
            <a:endParaRPr lang="nl-NL" dirty="0"/>
          </a:p>
        </p:txBody>
      </p:sp>
      <p:sp>
        <p:nvSpPr>
          <p:cNvPr id="6" name="Tekstvak 5">
            <a:extLst>
              <a:ext uri="{FF2B5EF4-FFF2-40B4-BE49-F238E27FC236}">
                <a16:creationId xmlns:a16="http://schemas.microsoft.com/office/drawing/2014/main" id="{0CFDDDEC-5D8B-4C3B-B899-935751AA84B9}"/>
              </a:ext>
            </a:extLst>
          </p:cNvPr>
          <p:cNvSpPr txBox="1"/>
          <p:nvPr/>
        </p:nvSpPr>
        <p:spPr>
          <a:xfrm>
            <a:off x="2033588" y="763698"/>
            <a:ext cx="8124825" cy="4524315"/>
          </a:xfrm>
          <a:prstGeom prst="rect">
            <a:avLst/>
          </a:prstGeom>
          <a:noFill/>
        </p:spPr>
        <p:txBody>
          <a:bodyPr wrap="square">
            <a:spAutoFit/>
          </a:bodyPr>
          <a:lstStyle/>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Bereid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Een vrijwilliger wil zich zoveel mogelijk </a:t>
            </a:r>
            <a:r>
              <a:rPr lang="nl-NL" sz="1800" b="1" i="0" u="none" strike="noStrike" baseline="0" dirty="0">
                <a:solidFill>
                  <a:srgbClr val="000000"/>
                </a:solidFill>
                <a:latin typeface="Arial" panose="020B0604020202020204" pitchFamily="34" charset="0"/>
                <a:cs typeface="Arial" panose="020B0604020202020204" pitchFamily="34" charset="0"/>
              </a:rPr>
              <a:t>flexibel inzetten </a:t>
            </a:r>
            <a:r>
              <a:rPr lang="nl-NL" sz="1800" b="0" i="0" u="none" strike="noStrike" baseline="0" dirty="0">
                <a:solidFill>
                  <a:srgbClr val="000000"/>
                </a:solidFill>
                <a:latin typeface="Arial" panose="020B0604020202020204" pitchFamily="34" charset="0"/>
                <a:cs typeface="Arial" panose="020B0604020202020204" pitchFamily="34" charset="0"/>
              </a:rPr>
              <a:t>en de hulpverlening van het Rode Kruis is zo ingericht dat dat ook mogelijk is. Flexibel kan zowel binnen als buiten de primaire rol van een vrijwilliger zijn. </a:t>
            </a:r>
          </a:p>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Bewust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Een vrijwilliger kent haar </a:t>
            </a:r>
            <a:r>
              <a:rPr lang="nl-NL" sz="1800" b="1" i="0" u="none" strike="noStrike" baseline="0" dirty="0">
                <a:solidFill>
                  <a:srgbClr val="000000"/>
                </a:solidFill>
                <a:latin typeface="Arial" panose="020B0604020202020204" pitchFamily="34" charset="0"/>
                <a:cs typeface="Arial" panose="020B0604020202020204" pitchFamily="34" charset="0"/>
              </a:rPr>
              <a:t>vermogens – en onvermogens</a:t>
            </a:r>
            <a:r>
              <a:rPr lang="nl-NL" sz="1800" b="0" i="0" u="none" strike="noStrike" baseline="0" dirty="0">
                <a:solidFill>
                  <a:srgbClr val="000000"/>
                </a:solidFill>
                <a:latin typeface="Arial" panose="020B0604020202020204" pitchFamily="34" charset="0"/>
                <a:cs typeface="Arial" panose="020B0604020202020204" pitchFamily="34" charset="0"/>
              </a:rPr>
              <a:t>. Het Rode Kruis is een lerende organisatie waarin mensen fouten durven te erkennen en ervan leren. </a:t>
            </a:r>
          </a:p>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Betrokken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Een vrijwilliger is een </a:t>
            </a:r>
            <a:r>
              <a:rPr lang="nl-NL" sz="1800" b="1" i="0" u="none" strike="noStrike" baseline="0" dirty="0">
                <a:solidFill>
                  <a:srgbClr val="000000"/>
                </a:solidFill>
                <a:latin typeface="Arial" panose="020B0604020202020204" pitchFamily="34" charset="0"/>
                <a:cs typeface="Arial" panose="020B0604020202020204" pitchFamily="34" charset="0"/>
              </a:rPr>
              <a:t>ambassadeur </a:t>
            </a:r>
            <a:r>
              <a:rPr lang="nl-NL" sz="1800" b="0" i="0" u="none" strike="noStrike" baseline="0" dirty="0">
                <a:solidFill>
                  <a:srgbClr val="000000"/>
                </a:solidFill>
                <a:latin typeface="Arial" panose="020B0604020202020204" pitchFamily="34" charset="0"/>
                <a:cs typeface="Arial" panose="020B0604020202020204" pitchFamily="34" charset="0"/>
              </a:rPr>
              <a:t>van het Rode Kruis in de breedste zin des </a:t>
            </a:r>
            <a:r>
              <a:rPr lang="nl-NL" sz="1800" b="0" i="0" u="none" strike="noStrike" baseline="0" dirty="0" err="1">
                <a:solidFill>
                  <a:srgbClr val="000000"/>
                </a:solidFill>
                <a:latin typeface="Arial" panose="020B0604020202020204" pitchFamily="34" charset="0"/>
                <a:cs typeface="Arial" panose="020B0604020202020204" pitchFamily="34" charset="0"/>
              </a:rPr>
              <a:t>woords</a:t>
            </a:r>
            <a:r>
              <a:rPr lang="nl-NL" sz="1800" b="0" i="0" u="none" strike="noStrike" baseline="0" dirty="0">
                <a:solidFill>
                  <a:srgbClr val="000000"/>
                </a:solidFill>
                <a:latin typeface="Arial" panose="020B0604020202020204" pitchFamily="34" charset="0"/>
                <a:cs typeface="Arial" panose="020B0604020202020204" pitchFamily="34" charset="0"/>
              </a:rPr>
              <a:t> en voelt zich betrokken bij de missie van het Rode Kruis en de internationale Rode Kruisbeweging</a:t>
            </a:r>
          </a:p>
          <a:p>
            <a:pPr marL="285750" indent="-285750">
              <a:buFont typeface="Arial" panose="020B0604020202020204" pitchFamily="34" charset="0"/>
              <a:buChar char="•"/>
            </a:pPr>
            <a:r>
              <a:rPr lang="nl-NL" sz="1800" b="1" i="1" u="none" strike="noStrike" baseline="0" dirty="0">
                <a:solidFill>
                  <a:srgbClr val="000000"/>
                </a:solidFill>
                <a:latin typeface="Arial" panose="020B0604020202020204" pitchFamily="34" charset="0"/>
                <a:cs typeface="Arial" panose="020B0604020202020204" pitchFamily="34" charset="0"/>
              </a:rPr>
              <a:t>Begripvol </a:t>
            </a:r>
            <a:endParaRPr lang="nl-NL" sz="1800" b="1" i="0" u="none" strike="noStrike" baseline="0" dirty="0">
              <a:solidFill>
                <a:srgbClr val="000000"/>
              </a:solidFill>
              <a:latin typeface="Arial" panose="020B0604020202020204" pitchFamily="34" charset="0"/>
              <a:cs typeface="Arial" panose="020B0604020202020204" pitchFamily="34" charset="0"/>
            </a:endParaRPr>
          </a:p>
          <a:p>
            <a:r>
              <a:rPr lang="nl-NL" sz="1800" b="0" i="0" u="none" strike="noStrike" baseline="0" dirty="0">
                <a:solidFill>
                  <a:srgbClr val="000000"/>
                </a:solidFill>
                <a:latin typeface="Arial" panose="020B0604020202020204" pitchFamily="34" charset="0"/>
                <a:cs typeface="Arial" panose="020B0604020202020204" pitchFamily="34" charset="0"/>
              </a:rPr>
              <a:t>Iedere vrijwilliger draagt bij aan een </a:t>
            </a:r>
            <a:r>
              <a:rPr lang="nl-NL" sz="1800" b="1" i="0" u="none" strike="noStrike" baseline="0" dirty="0">
                <a:solidFill>
                  <a:srgbClr val="000000"/>
                </a:solidFill>
                <a:latin typeface="Arial" panose="020B0604020202020204" pitchFamily="34" charset="0"/>
                <a:cs typeface="Arial" panose="020B0604020202020204" pitchFamily="34" charset="0"/>
              </a:rPr>
              <a:t>open cultuur</a:t>
            </a:r>
            <a:r>
              <a:rPr lang="nl-NL" sz="1800" b="0" i="0" u="none" strike="noStrike" baseline="0" dirty="0">
                <a:solidFill>
                  <a:srgbClr val="000000"/>
                </a:solidFill>
                <a:latin typeface="Arial" panose="020B0604020202020204" pitchFamily="34" charset="0"/>
                <a:cs typeface="Arial" panose="020B0604020202020204" pitchFamily="34" charset="0"/>
              </a:rPr>
              <a:t>, waarin rekening met elkaar wordt gehouden, maar waarin mensen ook constructief aangesproken kunnen worden op verbeterpunten </a:t>
            </a:r>
            <a:endParaRPr lang="nl-NL" sz="2000"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25CE1795-7BB0-498D-BB5F-F52F08BDEFEE}"/>
              </a:ext>
            </a:extLst>
          </p:cNvPr>
          <p:cNvSpPr txBox="1"/>
          <p:nvPr/>
        </p:nvSpPr>
        <p:spPr>
          <a:xfrm>
            <a:off x="6905624" y="5586472"/>
            <a:ext cx="2886076" cy="1015663"/>
          </a:xfrm>
          <a:prstGeom prst="rect">
            <a:avLst/>
          </a:prstGeom>
          <a:solidFill>
            <a:schemeClr val="accent6"/>
          </a:solidFill>
        </p:spPr>
        <p:txBody>
          <a:bodyPr wrap="square">
            <a:spAutoFit/>
          </a:bodyPr>
          <a:lstStyle/>
          <a:p>
            <a:r>
              <a:rPr lang="nl-NL" sz="2000" b="1" dirty="0"/>
              <a:t>Wat vinden jullie belangrijk? Welke B? Waarom?</a:t>
            </a:r>
          </a:p>
        </p:txBody>
      </p:sp>
    </p:spTree>
    <p:extLst>
      <p:ext uri="{BB962C8B-B14F-4D97-AF65-F5344CB8AC3E}">
        <p14:creationId xmlns:p14="http://schemas.microsoft.com/office/powerpoint/2010/main" val="318186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3BA62BF-E5E4-44C2-A440-3A76638D6172}"/>
              </a:ext>
            </a:extLst>
          </p:cNvPr>
          <p:cNvSpPr>
            <a:spLocks noGrp="1"/>
          </p:cNvSpPr>
          <p:nvPr>
            <p:ph sz="quarter" idx="10"/>
          </p:nvPr>
        </p:nvSpPr>
        <p:spPr>
          <a:xfrm>
            <a:off x="624418" y="1535181"/>
            <a:ext cx="5958990" cy="2658837"/>
          </a:xfrm>
        </p:spPr>
        <p:txBody>
          <a:bodyPr>
            <a:normAutofit fontScale="92500" lnSpcReduction="10000"/>
          </a:bodyPr>
          <a:lstStyle/>
          <a:p>
            <a:r>
              <a:rPr lang="nl-NL" dirty="0"/>
              <a:t>Ondersteunen </a:t>
            </a:r>
            <a:r>
              <a:rPr lang="nl-NL" dirty="0" err="1"/>
              <a:t>VVT’s</a:t>
            </a:r>
            <a:r>
              <a:rPr lang="nl-NL" dirty="0"/>
              <a:t> (verpleeg- en verzorgingstehuizen) </a:t>
            </a:r>
          </a:p>
          <a:p>
            <a:r>
              <a:rPr lang="nl-NL" dirty="0"/>
              <a:t>Ondersteunen GGD teststraten</a:t>
            </a:r>
          </a:p>
          <a:p>
            <a:r>
              <a:rPr lang="nl-NL" dirty="0"/>
              <a:t>Ondersteunen GGD vaccinatiestraten</a:t>
            </a:r>
          </a:p>
          <a:p>
            <a:r>
              <a:rPr lang="nl-NL" dirty="0"/>
              <a:t>Ziekenhuizen</a:t>
            </a:r>
          </a:p>
          <a:p>
            <a:r>
              <a:rPr lang="nl-NL" dirty="0"/>
              <a:t>Bezoekersregelingen</a:t>
            </a:r>
          </a:p>
          <a:p>
            <a:r>
              <a:rPr lang="nl-NL" dirty="0"/>
              <a:t>Voedsel en onderdak </a:t>
            </a:r>
          </a:p>
          <a:p>
            <a:endParaRPr lang="nl-NL" dirty="0"/>
          </a:p>
        </p:txBody>
      </p:sp>
      <p:sp>
        <p:nvSpPr>
          <p:cNvPr id="2" name="Titel 1">
            <a:extLst>
              <a:ext uri="{FF2B5EF4-FFF2-40B4-BE49-F238E27FC236}">
                <a16:creationId xmlns:a16="http://schemas.microsoft.com/office/drawing/2014/main" id="{57269561-9040-4661-9BFF-C97CE1BAB8F3}"/>
              </a:ext>
            </a:extLst>
          </p:cNvPr>
          <p:cNvSpPr>
            <a:spLocks noGrp="1"/>
          </p:cNvSpPr>
          <p:nvPr>
            <p:ph type="title"/>
          </p:nvPr>
        </p:nvSpPr>
        <p:spPr/>
        <p:txBody>
          <a:bodyPr/>
          <a:lstStyle/>
          <a:p>
            <a:r>
              <a:rPr lang="nl-NL" dirty="0"/>
              <a:t>Wat doet het Rode Kruis CoVid-19</a:t>
            </a:r>
          </a:p>
        </p:txBody>
      </p:sp>
      <p:sp>
        <p:nvSpPr>
          <p:cNvPr id="3" name="Tijdelijke aanduiding voor dianummer 2">
            <a:extLst>
              <a:ext uri="{FF2B5EF4-FFF2-40B4-BE49-F238E27FC236}">
                <a16:creationId xmlns:a16="http://schemas.microsoft.com/office/drawing/2014/main" id="{9A35CCA8-F49E-4928-94B7-7D705D2269A1}"/>
              </a:ext>
            </a:extLst>
          </p:cNvPr>
          <p:cNvSpPr>
            <a:spLocks noGrp="1"/>
          </p:cNvSpPr>
          <p:nvPr>
            <p:ph type="sldNum" sz="quarter" idx="14"/>
          </p:nvPr>
        </p:nvSpPr>
        <p:spPr/>
        <p:txBody>
          <a:bodyPr/>
          <a:lstStyle/>
          <a:p>
            <a:fld id="{4023FC5B-98A5-49E4-B59C-E073B8952154}" type="slidenum">
              <a:rPr lang="nl-NL" smtClean="0"/>
              <a:pPr/>
              <a:t>14</a:t>
            </a:fld>
            <a:endParaRPr lang="nl-NL" dirty="0"/>
          </a:p>
        </p:txBody>
      </p:sp>
      <p:sp>
        <p:nvSpPr>
          <p:cNvPr id="8" name="Tekstvak 7">
            <a:extLst>
              <a:ext uri="{FF2B5EF4-FFF2-40B4-BE49-F238E27FC236}">
                <a16:creationId xmlns:a16="http://schemas.microsoft.com/office/drawing/2014/main" id="{35582CD6-C21D-434B-AE5A-02F14D563FD9}"/>
              </a:ext>
            </a:extLst>
          </p:cNvPr>
          <p:cNvSpPr txBox="1"/>
          <p:nvPr/>
        </p:nvSpPr>
        <p:spPr>
          <a:xfrm>
            <a:off x="5748292" y="5156074"/>
            <a:ext cx="5483708" cy="923330"/>
          </a:xfrm>
          <a:prstGeom prst="rect">
            <a:avLst/>
          </a:prstGeom>
          <a:noFill/>
        </p:spPr>
        <p:txBody>
          <a:bodyPr wrap="square">
            <a:spAutoFit/>
          </a:bodyPr>
          <a:lstStyle/>
          <a:p>
            <a:r>
              <a:rPr lang="nl-NL" sz="1800" dirty="0">
                <a:hlinkClick r:id="rId2"/>
              </a:rPr>
              <a:t>https://www.rtvutrecht.nl/nieuws/2112488/arnee-en-tigo-19-vervoeren-vrijwillig-coronapatienten-blij-dat-we-zo-de-zorg-kunnen-ontlasten.html</a:t>
            </a:r>
            <a:r>
              <a:rPr lang="nl-NL" sz="1800" dirty="0"/>
              <a:t> </a:t>
            </a:r>
          </a:p>
        </p:txBody>
      </p:sp>
    </p:spTree>
    <p:extLst>
      <p:ext uri="{BB962C8B-B14F-4D97-AF65-F5344CB8AC3E}">
        <p14:creationId xmlns:p14="http://schemas.microsoft.com/office/powerpoint/2010/main" val="402620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4AC7EA8-D941-4777-8C27-1884CD97746F}"/>
              </a:ext>
            </a:extLst>
          </p:cNvPr>
          <p:cNvSpPr txBox="1"/>
          <p:nvPr/>
        </p:nvSpPr>
        <p:spPr>
          <a:xfrm>
            <a:off x="713133" y="1424619"/>
            <a:ext cx="10090702" cy="5078313"/>
          </a:xfrm>
          <a:prstGeom prst="rect">
            <a:avLst/>
          </a:prstGeom>
          <a:noFill/>
        </p:spPr>
        <p:txBody>
          <a:bodyPr wrap="square">
            <a:spAutoFit/>
          </a:bodyPr>
          <a:lstStyle/>
          <a:p>
            <a:pPr algn="l" fontAlgn="base">
              <a:buFont typeface="+mj-lt"/>
              <a:buAutoNum type="arabicPeriod"/>
            </a:pPr>
            <a:r>
              <a:rPr lang="nl-NL" b="1" i="0" dirty="0">
                <a:solidFill>
                  <a:srgbClr val="FF6600"/>
                </a:solidFill>
                <a:effectLst/>
              </a:rPr>
              <a:t>Transitie Corona tijdperk naar post Corona tijdperk</a:t>
            </a:r>
            <a:r>
              <a:rPr lang="nl-NL" b="0" i="0" dirty="0">
                <a:solidFill>
                  <a:srgbClr val="000099"/>
                </a:solidFill>
                <a:effectLst/>
              </a:rPr>
              <a:t>:</a:t>
            </a:r>
            <a:br>
              <a:rPr lang="nl-NL" b="0" i="0" dirty="0">
                <a:solidFill>
                  <a:srgbClr val="000099"/>
                </a:solidFill>
                <a:effectLst/>
              </a:rPr>
            </a:br>
            <a:r>
              <a:rPr lang="nl-NL" b="0" i="0" dirty="0">
                <a:solidFill>
                  <a:srgbClr val="000099"/>
                </a:solidFill>
                <a:effectLst/>
              </a:rPr>
              <a:t>Er zullen als gevolg van Corona ook nieuwe vrijwilligers bij komen. Maar 1 ding staat vast: als we uit de Corona pandemie komen zal er veel gedaan moeten worden om alles zoals het liep rondom vrijwilligersinzet weer goed op de rails te krijgen.</a:t>
            </a:r>
            <a:br>
              <a:rPr lang="nl-NL" b="0" i="0" dirty="0">
                <a:solidFill>
                  <a:srgbClr val="000099"/>
                </a:solidFill>
                <a:effectLst/>
              </a:rPr>
            </a:br>
            <a:r>
              <a:rPr lang="nl-NL" b="0" i="0" dirty="0">
                <a:solidFill>
                  <a:srgbClr val="000099"/>
                </a:solidFill>
                <a:effectLst/>
              </a:rPr>
              <a:t>2. </a:t>
            </a:r>
            <a:r>
              <a:rPr lang="nl-NL" b="1" i="0" dirty="0">
                <a:solidFill>
                  <a:srgbClr val="FF6600"/>
                </a:solidFill>
                <a:effectLst/>
              </a:rPr>
              <a:t>Nieuwe vormen van vrijwilligerswerk, ook digitaal.</a:t>
            </a:r>
            <a:br>
              <a:rPr lang="nl-NL" b="0" i="0" dirty="0">
                <a:solidFill>
                  <a:srgbClr val="000099"/>
                </a:solidFill>
                <a:effectLst/>
              </a:rPr>
            </a:br>
            <a:r>
              <a:rPr lang="nl-NL" b="0" i="0" dirty="0">
                <a:solidFill>
                  <a:srgbClr val="000099"/>
                </a:solidFill>
                <a:effectLst/>
              </a:rPr>
              <a:t>De gevolgen van de COVID19 pandemie voor de inzet van vrijwilligers zijn duidelijk zichtbaar: vrijwilligers worden niet, ten dele en vaak op aangepaste wijze ingezet. Waar eerst vrijwilligers “fysiek” werden ingezet is dit nu ook digitaal. </a:t>
            </a:r>
          </a:p>
          <a:p>
            <a:pPr algn="l" fontAlgn="base"/>
            <a:r>
              <a:rPr lang="nl-NL" b="0" i="0" dirty="0">
                <a:solidFill>
                  <a:srgbClr val="000099"/>
                </a:solidFill>
                <a:effectLst/>
              </a:rPr>
              <a:t>3. </a:t>
            </a:r>
            <a:r>
              <a:rPr lang="nl-NL" b="1" i="0" dirty="0">
                <a:solidFill>
                  <a:srgbClr val="FF6600"/>
                </a:solidFill>
                <a:effectLst/>
              </a:rPr>
              <a:t>Meer animo voor kortdurend vrijwilligerswerk.</a:t>
            </a:r>
            <a:br>
              <a:rPr lang="nl-NL" b="0" i="0" dirty="0">
                <a:solidFill>
                  <a:srgbClr val="000099"/>
                </a:solidFill>
                <a:effectLst/>
              </a:rPr>
            </a:br>
            <a:r>
              <a:rPr lang="nl-NL" b="0" i="0" dirty="0">
                <a:solidFill>
                  <a:srgbClr val="000099"/>
                </a:solidFill>
                <a:effectLst/>
              </a:rPr>
              <a:t>Als we de Corona perikelen achter ons laten zal bij veel mensen de agenda er anders uit zien.  Ze hebben nog genoeg andere dingen te doen en ‘in te halen’.</a:t>
            </a:r>
            <a:br>
              <a:rPr lang="nl-NL" b="0" i="0" dirty="0">
                <a:solidFill>
                  <a:srgbClr val="000099"/>
                </a:solidFill>
                <a:effectLst/>
              </a:rPr>
            </a:br>
            <a:r>
              <a:rPr lang="nl-NL" b="0" i="0" dirty="0">
                <a:solidFill>
                  <a:srgbClr val="000099"/>
                </a:solidFill>
                <a:effectLst/>
              </a:rPr>
              <a:t>4. </a:t>
            </a:r>
            <a:r>
              <a:rPr lang="nl-NL" b="1" i="0" dirty="0">
                <a:solidFill>
                  <a:srgbClr val="FF6600"/>
                </a:solidFill>
                <a:effectLst/>
              </a:rPr>
              <a:t>Meer vrijwilligers met rugzakje en ook steeds groter rugzakje.</a:t>
            </a:r>
            <a:br>
              <a:rPr lang="nl-NL" b="0" i="0" dirty="0">
                <a:solidFill>
                  <a:srgbClr val="000099"/>
                </a:solidFill>
                <a:effectLst/>
              </a:rPr>
            </a:br>
            <a:r>
              <a:rPr lang="nl-NL" b="0" i="0" dirty="0">
                <a:solidFill>
                  <a:srgbClr val="000099"/>
                </a:solidFill>
                <a:effectLst/>
              </a:rPr>
              <a:t>Een trend die al langer aan de gang is, is het aantal vrijwilligers met een rugzakje. Ook de omvang van het rugzakje neemt verder toe. </a:t>
            </a:r>
          </a:p>
          <a:p>
            <a:pPr algn="l" fontAlgn="base"/>
            <a:r>
              <a:rPr lang="nl-NL" dirty="0">
                <a:solidFill>
                  <a:srgbClr val="000099"/>
                </a:solidFill>
              </a:rPr>
              <a:t>5. </a:t>
            </a:r>
            <a:r>
              <a:rPr lang="nl-NL" b="1" i="0" dirty="0">
                <a:solidFill>
                  <a:srgbClr val="FF6600"/>
                </a:solidFill>
                <a:effectLst/>
              </a:rPr>
              <a:t>Nóg flexibeler aanbieden van vrijwilligerswerk.</a:t>
            </a:r>
            <a:br>
              <a:rPr lang="nl-NL" b="0" i="0" dirty="0">
                <a:solidFill>
                  <a:srgbClr val="000099"/>
                </a:solidFill>
                <a:effectLst/>
              </a:rPr>
            </a:br>
            <a:r>
              <a:rPr lang="nl-NL" b="0" i="0" dirty="0">
                <a:solidFill>
                  <a:srgbClr val="000099"/>
                </a:solidFill>
                <a:effectLst/>
              </a:rPr>
              <a:t>Gelukkig willen nog steeds veel mensen vrijwilligerswerk doen. Maar het moet wel in de overvolle agenda met drukke dagelijkse bezigheden passen. Daar waar structurele vrijwilligersinzet gewenst is, bijvoorbeeld wanneer cliënten structuur en regelmaat nodig hebben, kan dit gaan knellen.</a:t>
            </a:r>
          </a:p>
        </p:txBody>
      </p:sp>
      <p:sp>
        <p:nvSpPr>
          <p:cNvPr id="5" name="Tekstvak 4">
            <a:extLst>
              <a:ext uri="{FF2B5EF4-FFF2-40B4-BE49-F238E27FC236}">
                <a16:creationId xmlns:a16="http://schemas.microsoft.com/office/drawing/2014/main" id="{7FA72AEE-2A00-402F-83D2-36B19F05D7E3}"/>
              </a:ext>
            </a:extLst>
          </p:cNvPr>
          <p:cNvSpPr txBox="1"/>
          <p:nvPr/>
        </p:nvSpPr>
        <p:spPr>
          <a:xfrm>
            <a:off x="713133" y="501783"/>
            <a:ext cx="9951554" cy="369332"/>
          </a:xfrm>
          <a:prstGeom prst="rect">
            <a:avLst/>
          </a:prstGeom>
          <a:noFill/>
        </p:spPr>
        <p:txBody>
          <a:bodyPr wrap="square">
            <a:spAutoFit/>
          </a:bodyPr>
          <a:lstStyle/>
          <a:p>
            <a:r>
              <a:rPr lang="nl-NL" dirty="0"/>
              <a:t>https://www.vrijwilligersaanzet.nl/2021/01/16/trends-vrijwilligerswerk-in-2021/</a:t>
            </a:r>
          </a:p>
        </p:txBody>
      </p:sp>
    </p:spTree>
    <p:extLst>
      <p:ext uri="{BB962C8B-B14F-4D97-AF65-F5344CB8AC3E}">
        <p14:creationId xmlns:p14="http://schemas.microsoft.com/office/powerpoint/2010/main" val="2324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12FB7893-3538-4D32-812F-DAB8051A801B}"/>
              </a:ext>
            </a:extLst>
          </p:cNvPr>
          <p:cNvGraphicFramePr>
            <a:graphicFrameLocks noGrp="1"/>
          </p:cNvGraphicFramePr>
          <p:nvPr/>
        </p:nvGraphicFramePr>
        <p:xfrm>
          <a:off x="1490027" y="1427924"/>
          <a:ext cx="6688773" cy="1376236"/>
        </p:xfrm>
        <a:graphic>
          <a:graphicData uri="http://schemas.openxmlformats.org/drawingml/2006/table">
            <a:tbl>
              <a:tblPr firstRow="1" firstCol="1" bandRow="1">
                <a:tableStyleId>{5C22544A-7EE6-4342-B048-85BDC9FD1C3A}</a:tableStyleId>
              </a:tblPr>
              <a:tblGrid>
                <a:gridCol w="2300165">
                  <a:extLst>
                    <a:ext uri="{9D8B030D-6E8A-4147-A177-3AD203B41FA5}">
                      <a16:colId xmlns:a16="http://schemas.microsoft.com/office/drawing/2014/main" val="3156659162"/>
                    </a:ext>
                  </a:extLst>
                </a:gridCol>
                <a:gridCol w="4388608">
                  <a:extLst>
                    <a:ext uri="{9D8B030D-6E8A-4147-A177-3AD203B41FA5}">
                      <a16:colId xmlns:a16="http://schemas.microsoft.com/office/drawing/2014/main" val="2784389374"/>
                    </a:ext>
                  </a:extLst>
                </a:gridCol>
              </a:tblGrid>
              <a:tr h="1376236">
                <a:tc>
                  <a:txBody>
                    <a:bodyPr/>
                    <a:lstStyle/>
                    <a:p>
                      <a:pPr>
                        <a:lnSpc>
                          <a:spcPct val="106000"/>
                        </a:lnSpc>
                        <a:spcBef>
                          <a:spcPts val="200"/>
                        </a:spcBef>
                        <a:spcAft>
                          <a:spcPts val="200"/>
                        </a:spcAft>
                        <a:tabLst>
                          <a:tab pos="180340" algn="l"/>
                        </a:tabLst>
                      </a:pPr>
                      <a:r>
                        <a:rPr lang="nl-NL" sz="1600" dirty="0">
                          <a:effectLst/>
                        </a:rPr>
                        <a:t>Werken met vrijwilligers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nSpc>
                          <a:spcPct val="106000"/>
                        </a:lnSpc>
                        <a:spcBef>
                          <a:spcPts val="200"/>
                        </a:spcBef>
                        <a:spcAft>
                          <a:spcPts val="200"/>
                        </a:spcAft>
                        <a:tabLst>
                          <a:tab pos="180340" algn="l"/>
                        </a:tabLst>
                      </a:pPr>
                      <a:r>
                        <a:rPr lang="nl-NL" sz="1600" dirty="0">
                          <a:effectLst/>
                        </a:rPr>
                        <a:t>Je kent het stappenplan in het werven en behouden van vrijwilligers en je weet hoe leefstijlen, transitiemomenten en levensfasen hierop van invloed zijn.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983179606"/>
                  </a:ext>
                </a:extLst>
              </a:tr>
            </a:tbl>
          </a:graphicData>
        </a:graphic>
      </p:graphicFrame>
      <p:graphicFrame>
        <p:nvGraphicFramePr>
          <p:cNvPr id="3" name="Tabel 2">
            <a:extLst>
              <a:ext uri="{FF2B5EF4-FFF2-40B4-BE49-F238E27FC236}">
                <a16:creationId xmlns:a16="http://schemas.microsoft.com/office/drawing/2014/main" id="{2E68311A-1516-45DC-9C8B-680C6FB0F9B1}"/>
              </a:ext>
            </a:extLst>
          </p:cNvPr>
          <p:cNvGraphicFramePr>
            <a:graphicFrameLocks noGrp="1"/>
          </p:cNvGraphicFramePr>
          <p:nvPr/>
        </p:nvGraphicFramePr>
        <p:xfrm>
          <a:off x="1490027" y="3215642"/>
          <a:ext cx="6688774" cy="1376236"/>
        </p:xfrm>
        <a:graphic>
          <a:graphicData uri="http://schemas.openxmlformats.org/drawingml/2006/table">
            <a:tbl>
              <a:tblPr firstRow="1" firstCol="1" bandRow="1">
                <a:tableStyleId>{5C22544A-7EE6-4342-B048-85BDC9FD1C3A}</a:tableStyleId>
              </a:tblPr>
              <a:tblGrid>
                <a:gridCol w="2300166">
                  <a:extLst>
                    <a:ext uri="{9D8B030D-6E8A-4147-A177-3AD203B41FA5}">
                      <a16:colId xmlns:a16="http://schemas.microsoft.com/office/drawing/2014/main" val="2747686066"/>
                    </a:ext>
                  </a:extLst>
                </a:gridCol>
                <a:gridCol w="4388608">
                  <a:extLst>
                    <a:ext uri="{9D8B030D-6E8A-4147-A177-3AD203B41FA5}">
                      <a16:colId xmlns:a16="http://schemas.microsoft.com/office/drawing/2014/main" val="3869223903"/>
                    </a:ext>
                  </a:extLst>
                </a:gridCol>
              </a:tblGrid>
              <a:tr h="1376236">
                <a:tc>
                  <a:txBody>
                    <a:bodyPr/>
                    <a:lstStyle/>
                    <a:p>
                      <a:pPr>
                        <a:lnSpc>
                          <a:spcPct val="106000"/>
                        </a:lnSpc>
                        <a:spcBef>
                          <a:spcPts val="200"/>
                        </a:spcBef>
                        <a:spcAft>
                          <a:spcPts val="200"/>
                        </a:spcAft>
                        <a:tabLst>
                          <a:tab pos="180340" algn="l"/>
                        </a:tabLst>
                      </a:pPr>
                      <a:r>
                        <a:rPr lang="nl-NL" sz="1600" dirty="0">
                          <a:effectLst/>
                        </a:rPr>
                        <a:t>Vrijwilligerswerk vroeger en nu</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65000"/>
                      </a:schemeClr>
                    </a:solidFill>
                  </a:tcPr>
                </a:tc>
                <a:tc>
                  <a:txBody>
                    <a:bodyPr/>
                    <a:lstStyle/>
                    <a:p>
                      <a:pPr>
                        <a:lnSpc>
                          <a:spcPct val="106000"/>
                        </a:lnSpc>
                        <a:spcBef>
                          <a:spcPts val="200"/>
                        </a:spcBef>
                        <a:spcAft>
                          <a:spcPts val="200"/>
                        </a:spcAft>
                        <a:tabLst>
                          <a:tab pos="180340" algn="l"/>
                        </a:tabLst>
                      </a:pPr>
                      <a:r>
                        <a:rPr lang="nl-NL" sz="1600" dirty="0">
                          <a:effectLst/>
                        </a:rPr>
                        <a:t>Je kent het begrip, kan uitleggen hoe vrijwilligerswerk in de afgelopen 50 jaar veranderd is en wat het verband is met de participatie samenleving. </a:t>
                      </a:r>
                      <a:r>
                        <a:rPr lang="nl-NL" sz="1600" dirty="0">
                          <a:solidFill>
                            <a:schemeClr val="tx1"/>
                          </a:solidFill>
                          <a:effectLst/>
                        </a:rPr>
                        <a:t>Je weet welke impact de Corona crisis op vrijwilligerswerk heeft. </a:t>
                      </a:r>
                      <a:endParaRPr lang="nl-NL"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3818542385"/>
                  </a:ext>
                </a:extLst>
              </a:tr>
            </a:tbl>
          </a:graphicData>
        </a:graphic>
      </p:graphicFrame>
      <p:sp>
        <p:nvSpPr>
          <p:cNvPr id="6" name="Tekstvak 5">
            <a:extLst>
              <a:ext uri="{FF2B5EF4-FFF2-40B4-BE49-F238E27FC236}">
                <a16:creationId xmlns:a16="http://schemas.microsoft.com/office/drawing/2014/main" id="{E3B4C3AE-BC5F-4231-8241-CF3A2F294149}"/>
              </a:ext>
            </a:extLst>
          </p:cNvPr>
          <p:cNvSpPr txBox="1"/>
          <p:nvPr/>
        </p:nvSpPr>
        <p:spPr>
          <a:xfrm>
            <a:off x="1292086" y="585304"/>
            <a:ext cx="8189844" cy="523220"/>
          </a:xfrm>
          <a:prstGeom prst="rect">
            <a:avLst/>
          </a:prstGeom>
          <a:noFill/>
        </p:spPr>
        <p:txBody>
          <a:bodyPr wrap="square" rtlCol="0">
            <a:spAutoFit/>
          </a:bodyPr>
          <a:lstStyle/>
          <a:p>
            <a:r>
              <a:rPr lang="nl-NL" sz="2800" dirty="0"/>
              <a:t> Even terugkomen op een paar begrippen </a:t>
            </a:r>
          </a:p>
        </p:txBody>
      </p:sp>
      <p:sp>
        <p:nvSpPr>
          <p:cNvPr id="7" name="Pijl: links 6">
            <a:extLst>
              <a:ext uri="{FF2B5EF4-FFF2-40B4-BE49-F238E27FC236}">
                <a16:creationId xmlns:a16="http://schemas.microsoft.com/office/drawing/2014/main" id="{C71EFAF1-7AF4-437E-9874-8D038CC6CE0F}"/>
              </a:ext>
            </a:extLst>
          </p:cNvPr>
          <p:cNvSpPr/>
          <p:nvPr/>
        </p:nvSpPr>
        <p:spPr>
          <a:xfrm>
            <a:off x="8736496" y="1719470"/>
            <a:ext cx="2246243" cy="523220"/>
          </a:xfrm>
          <a:prstGeom prst="lef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LA3</a:t>
            </a:r>
          </a:p>
        </p:txBody>
      </p:sp>
      <p:sp>
        <p:nvSpPr>
          <p:cNvPr id="8" name="Pijl: links 7">
            <a:extLst>
              <a:ext uri="{FF2B5EF4-FFF2-40B4-BE49-F238E27FC236}">
                <a16:creationId xmlns:a16="http://schemas.microsoft.com/office/drawing/2014/main" id="{22EB9FDD-1F17-4B02-824E-0275E33C21A7}"/>
              </a:ext>
            </a:extLst>
          </p:cNvPr>
          <p:cNvSpPr/>
          <p:nvPr/>
        </p:nvSpPr>
        <p:spPr>
          <a:xfrm>
            <a:off x="8736496" y="3558208"/>
            <a:ext cx="2445026" cy="523220"/>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Vandaag besproken!</a:t>
            </a:r>
          </a:p>
        </p:txBody>
      </p:sp>
    </p:spTree>
    <p:extLst>
      <p:ext uri="{BB962C8B-B14F-4D97-AF65-F5344CB8AC3E}">
        <p14:creationId xmlns:p14="http://schemas.microsoft.com/office/powerpoint/2010/main" val="41438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4" name="Freeform: Shape 13">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9BC9A89A-D45A-F1F4-824A-3CE7078D533D}"/>
              </a:ext>
            </a:extLst>
          </p:cNvPr>
          <p:cNvSpPr>
            <a:spLocks noGrp="1"/>
          </p:cNvSpPr>
          <p:nvPr>
            <p:ph type="title"/>
          </p:nvPr>
        </p:nvSpPr>
        <p:spPr>
          <a:xfrm>
            <a:off x="3033466" y="991261"/>
            <a:ext cx="5754696" cy="1837349"/>
          </a:xfrm>
        </p:spPr>
        <p:txBody>
          <a:bodyPr vert="horz" lIns="91440" tIns="45720" rIns="91440" bIns="45720" rtlCol="0" anchor="ctr">
            <a:normAutofit/>
          </a:bodyPr>
          <a:lstStyle/>
          <a:p>
            <a:pPr algn="ctr"/>
            <a:r>
              <a:rPr lang="en-US" sz="3600" kern="1200">
                <a:solidFill>
                  <a:schemeClr val="tx2"/>
                </a:solidFill>
                <a:latin typeface="+mj-lt"/>
                <a:ea typeface="+mj-ea"/>
                <a:cs typeface="+mj-cs"/>
              </a:rPr>
              <a:t>Programma </a:t>
            </a:r>
          </a:p>
        </p:txBody>
      </p:sp>
      <p:sp>
        <p:nvSpPr>
          <p:cNvPr id="4" name="Tekstvak 3">
            <a:extLst>
              <a:ext uri="{FF2B5EF4-FFF2-40B4-BE49-F238E27FC236}">
                <a16:creationId xmlns:a16="http://schemas.microsoft.com/office/drawing/2014/main" id="{97232FA5-455F-AD67-BA01-FED79B885AB5}"/>
              </a:ext>
            </a:extLst>
          </p:cNvPr>
          <p:cNvSpPr txBox="1"/>
          <p:nvPr/>
        </p:nvSpPr>
        <p:spPr>
          <a:xfrm>
            <a:off x="3055954" y="2979336"/>
            <a:ext cx="5709721" cy="2430864"/>
          </a:xfrm>
          <a:prstGeom prst="rect">
            <a:avLst/>
          </a:prstGeom>
        </p:spPr>
        <p:txBody>
          <a:bodyPr vert="horz" lIns="91440" tIns="45720" rIns="91440" bIns="45720" rtlCol="0" anchor="t">
            <a:normAutofit fontScale="92500" lnSpcReduction="20000"/>
          </a:bodyPr>
          <a:lstStyle/>
          <a:p>
            <a:pPr indent="-228600" algn="ctr">
              <a:lnSpc>
                <a:spcPct val="90000"/>
              </a:lnSpc>
              <a:spcAft>
                <a:spcPts val="800"/>
              </a:spcAft>
              <a:buFont typeface="Arial" panose="020B0604020202020204" pitchFamily="34" charset="0"/>
              <a:buChar char="•"/>
            </a:pPr>
            <a:r>
              <a:rPr lang="nl-NL" sz="2400">
                <a:solidFill>
                  <a:schemeClr val="tx2"/>
                </a:solidFill>
                <a:effectLst/>
              </a:rPr>
              <a:t>Thema is duurzaamheid in stad en wijk </a:t>
            </a:r>
            <a:endParaRPr lang="nl-NL" sz="2400">
              <a:solidFill>
                <a:schemeClr val="tx2"/>
              </a:solidFill>
            </a:endParaRPr>
          </a:p>
          <a:p>
            <a:pPr indent="-228600" algn="ctr">
              <a:lnSpc>
                <a:spcPct val="90000"/>
              </a:lnSpc>
              <a:spcAft>
                <a:spcPts val="800"/>
              </a:spcAft>
              <a:buFont typeface="Arial" panose="020B0604020202020204" pitchFamily="34" charset="0"/>
              <a:buChar char="•"/>
            </a:pPr>
            <a:endParaRPr lang="nl-NL" sz="2400" dirty="0">
              <a:solidFill>
                <a:schemeClr val="tx2"/>
              </a:solidFill>
              <a:effectLst/>
            </a:endParaRPr>
          </a:p>
          <a:p>
            <a:pPr indent="-228600" algn="ctr">
              <a:lnSpc>
                <a:spcPct val="90000"/>
              </a:lnSpc>
              <a:spcAft>
                <a:spcPts val="800"/>
              </a:spcAft>
              <a:buFont typeface="Arial" panose="020B0604020202020204" pitchFamily="34" charset="0"/>
              <a:buChar char="•"/>
            </a:pPr>
            <a:endParaRPr lang="nl-NL" sz="2400" dirty="0">
              <a:solidFill>
                <a:schemeClr val="tx2"/>
              </a:solidFill>
            </a:endParaRPr>
          </a:p>
          <a:p>
            <a:pPr indent="-228600" algn="ctr">
              <a:lnSpc>
                <a:spcPct val="90000"/>
              </a:lnSpc>
              <a:spcAft>
                <a:spcPts val="800"/>
              </a:spcAft>
              <a:buFont typeface="Arial" panose="020B0604020202020204" pitchFamily="34" charset="0"/>
              <a:buChar char="•"/>
            </a:pPr>
            <a:r>
              <a:rPr lang="nl-NL" sz="2400" dirty="0">
                <a:solidFill>
                  <a:schemeClr val="tx2"/>
                </a:solidFill>
                <a:effectLst/>
              </a:rPr>
              <a:t>‘Waarde van vrijwilligerswerk’</a:t>
            </a:r>
          </a:p>
          <a:p>
            <a:pPr indent="-228600" algn="ctr">
              <a:lnSpc>
                <a:spcPct val="90000"/>
              </a:lnSpc>
              <a:spcAft>
                <a:spcPts val="800"/>
              </a:spcAft>
              <a:buFont typeface="Arial" panose="020B0604020202020204" pitchFamily="34" charset="0"/>
              <a:buChar char="•"/>
            </a:pPr>
            <a:endParaRPr lang="nl-NL" sz="2400" dirty="0">
              <a:solidFill>
                <a:schemeClr val="tx2"/>
              </a:solidFill>
              <a:effectLst/>
            </a:endParaRPr>
          </a:p>
          <a:p>
            <a:pPr algn="ctr">
              <a:lnSpc>
                <a:spcPct val="90000"/>
              </a:lnSpc>
              <a:spcAft>
                <a:spcPts val="800"/>
              </a:spcAft>
            </a:pPr>
            <a:endParaRPr lang="nl-NL" sz="2400" dirty="0">
              <a:solidFill>
                <a:schemeClr val="tx2"/>
              </a:solidFill>
              <a:effectLst/>
            </a:endParaRPr>
          </a:p>
          <a:p>
            <a:pPr indent="-228600" algn="ctr">
              <a:lnSpc>
                <a:spcPct val="90000"/>
              </a:lnSpc>
              <a:spcAft>
                <a:spcPts val="800"/>
              </a:spcAft>
              <a:buFont typeface="Arial" panose="020B0604020202020204" pitchFamily="34" charset="0"/>
              <a:buChar char="•"/>
            </a:pPr>
            <a:r>
              <a:rPr lang="nl-NL" sz="2400" dirty="0">
                <a:solidFill>
                  <a:schemeClr val="tx2"/>
                </a:solidFill>
                <a:effectLst/>
              </a:rPr>
              <a:t>Deadline LA 3 = vrijdag 22-12</a:t>
            </a:r>
          </a:p>
        </p:txBody>
      </p:sp>
    </p:spTree>
    <p:extLst>
      <p:ext uri="{BB962C8B-B14F-4D97-AF65-F5344CB8AC3E}">
        <p14:creationId xmlns:p14="http://schemas.microsoft.com/office/powerpoint/2010/main" val="88703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0AF35717-E06B-4EFC-9BCC-7A3158ED2AC0}"/>
              </a:ext>
            </a:extLst>
          </p:cNvPr>
          <p:cNvSpPr txBox="1"/>
          <p:nvPr/>
        </p:nvSpPr>
        <p:spPr>
          <a:xfrm>
            <a:off x="838201" y="2333297"/>
            <a:ext cx="3816096" cy="3843666"/>
          </a:xfrm>
          <a:prstGeom prst="rect">
            <a:avLst/>
          </a:prstGeom>
        </p:spPr>
        <p:txBody>
          <a:bodyPr vert="horz" lIns="91440" tIns="45720" rIns="91440" bIns="45720" rtlCol="0">
            <a:normAutofit/>
          </a:bodyPr>
          <a:lstStyle/>
          <a:p>
            <a:pPr indent="-228600">
              <a:spcAft>
                <a:spcPts val="600"/>
              </a:spcAft>
              <a:buFont typeface="Arial" panose="020B0604020202020204" pitchFamily="34" charset="0"/>
              <a:buChar char="•"/>
            </a:pPr>
            <a:endParaRPr lang="en-US" sz="2000" dirty="0"/>
          </a:p>
          <a:p>
            <a:pPr>
              <a:spcAft>
                <a:spcPts val="600"/>
              </a:spcAft>
            </a:pPr>
            <a:r>
              <a:rPr lang="nl-NL" sz="3200" dirty="0"/>
              <a:t>1. Waarde van vrijwilligers</a:t>
            </a:r>
          </a:p>
        </p:txBody>
      </p:sp>
      <p:pic>
        <p:nvPicPr>
          <p:cNvPr id="5" name="Picture 4" descr="Handen die elkaars polsen vasthouden en met elkaar verweven zijn in de vorm van een cirkel">
            <a:extLst>
              <a:ext uri="{FF2B5EF4-FFF2-40B4-BE49-F238E27FC236}">
                <a16:creationId xmlns:a16="http://schemas.microsoft.com/office/drawing/2014/main" id="{D6CD901C-D592-406B-A3DE-C377F3BE7DA3}"/>
              </a:ext>
            </a:extLst>
          </p:cNvPr>
          <p:cNvPicPr>
            <a:picLocks noChangeAspect="1"/>
          </p:cNvPicPr>
          <p:nvPr/>
        </p:nvPicPr>
        <p:blipFill rotWithShape="1">
          <a:blip r:embed="rId2"/>
          <a:srcRect l="15452" r="11817"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119296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1948DC7-97BA-448C-9F94-FC214C14E256}"/>
              </a:ext>
            </a:extLst>
          </p:cNvPr>
          <p:cNvSpPr txBox="1"/>
          <p:nvPr/>
        </p:nvSpPr>
        <p:spPr>
          <a:xfrm>
            <a:off x="663436" y="511073"/>
            <a:ext cx="8957642" cy="584775"/>
          </a:xfrm>
          <a:prstGeom prst="rect">
            <a:avLst/>
          </a:prstGeom>
          <a:noFill/>
        </p:spPr>
        <p:txBody>
          <a:bodyPr wrap="square">
            <a:spAutoFit/>
          </a:bodyPr>
          <a:lstStyle/>
          <a:p>
            <a:r>
              <a:rPr lang="nl-NL"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Lucas Meijs:  ‘de waarde van vrijwilligerswerk’</a:t>
            </a:r>
            <a:endParaRPr lang="nl-NL" sz="3200" dirty="0"/>
          </a:p>
        </p:txBody>
      </p:sp>
      <p:pic>
        <p:nvPicPr>
          <p:cNvPr id="4" name="Onlinemedia 3" title="De waarde van vrijwilligers">
            <a:hlinkClick r:id="" action="ppaction://media"/>
            <a:extLst>
              <a:ext uri="{FF2B5EF4-FFF2-40B4-BE49-F238E27FC236}">
                <a16:creationId xmlns:a16="http://schemas.microsoft.com/office/drawing/2014/main" id="{3B35E81E-AA9C-44EE-995D-9E03A3D57ADE}"/>
              </a:ext>
            </a:extLst>
          </p:cNvPr>
          <p:cNvPicPr>
            <a:picLocks noRot="1" noChangeAspect="1"/>
          </p:cNvPicPr>
          <p:nvPr>
            <a:videoFile r:link="rId1"/>
          </p:nvPr>
        </p:nvPicPr>
        <p:blipFill>
          <a:blip r:embed="rId3"/>
          <a:stretch>
            <a:fillRect/>
          </a:stretch>
        </p:blipFill>
        <p:spPr>
          <a:xfrm>
            <a:off x="856918" y="1358519"/>
            <a:ext cx="8829040" cy="4988408"/>
          </a:xfrm>
          <a:prstGeom prst="rect">
            <a:avLst/>
          </a:prstGeom>
        </p:spPr>
      </p:pic>
    </p:spTree>
    <p:extLst>
      <p:ext uri="{BB962C8B-B14F-4D97-AF65-F5344CB8AC3E}">
        <p14:creationId xmlns:p14="http://schemas.microsoft.com/office/powerpoint/2010/main" val="3658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339E906-99B9-4767-8D64-729F38668580}"/>
              </a:ext>
            </a:extLst>
          </p:cNvPr>
          <p:cNvSpPr txBox="1"/>
          <p:nvPr/>
        </p:nvSpPr>
        <p:spPr>
          <a:xfrm>
            <a:off x="3384468" y="1849568"/>
            <a:ext cx="5058888" cy="1384995"/>
          </a:xfrm>
          <a:prstGeom prst="rect">
            <a:avLst/>
          </a:prstGeom>
          <a:noFill/>
        </p:spPr>
        <p:txBody>
          <a:bodyPr wrap="square" rtlCol="0">
            <a:spAutoFit/>
          </a:bodyPr>
          <a:lstStyle/>
          <a:p>
            <a:pPr algn="ctr"/>
            <a:r>
              <a:rPr lang="nl-NL" sz="2800" b="1" dirty="0"/>
              <a:t>Wat is de waarde van vrijwilligers in en voor een organisatie? </a:t>
            </a:r>
          </a:p>
        </p:txBody>
      </p:sp>
      <p:sp>
        <p:nvSpPr>
          <p:cNvPr id="3" name="Rechthoek 2">
            <a:extLst>
              <a:ext uri="{FF2B5EF4-FFF2-40B4-BE49-F238E27FC236}">
                <a16:creationId xmlns:a16="http://schemas.microsoft.com/office/drawing/2014/main" id="{4328F2C6-EA61-42A6-A843-4A03839AEDBF}"/>
              </a:ext>
            </a:extLst>
          </p:cNvPr>
          <p:cNvSpPr/>
          <p:nvPr/>
        </p:nvSpPr>
        <p:spPr>
          <a:xfrm>
            <a:off x="4495045" y="4036163"/>
            <a:ext cx="51732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dirty="0">
                <a:ln w="0"/>
                <a:gradFill>
                  <a:gsLst>
                    <a:gs pos="21000">
                      <a:srgbClr val="53575C"/>
                    </a:gs>
                    <a:gs pos="88000">
                      <a:srgbClr val="C5C7CA"/>
                    </a:gs>
                  </a:gsLst>
                  <a:lin ang="5400000"/>
                </a:gradFill>
              </a:rPr>
              <a:t>geloofwaardig</a:t>
            </a:r>
            <a:endParaRPr lang="nl-NL" sz="5400" b="1" dirty="0">
              <a:ln/>
              <a:solidFill>
                <a:schemeClr val="accent4"/>
              </a:solidFill>
            </a:endParaRPr>
          </a:p>
        </p:txBody>
      </p:sp>
      <p:sp>
        <p:nvSpPr>
          <p:cNvPr id="4" name="Rechthoek 3">
            <a:extLst>
              <a:ext uri="{FF2B5EF4-FFF2-40B4-BE49-F238E27FC236}">
                <a16:creationId xmlns:a16="http://schemas.microsoft.com/office/drawing/2014/main" id="{ABE73986-0E9F-49B4-BC36-6890B2910684}"/>
              </a:ext>
            </a:extLst>
          </p:cNvPr>
          <p:cNvSpPr/>
          <p:nvPr/>
        </p:nvSpPr>
        <p:spPr>
          <a:xfrm>
            <a:off x="6951800" y="5726959"/>
            <a:ext cx="4891084" cy="923330"/>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netwerkeffect</a:t>
            </a:r>
          </a:p>
        </p:txBody>
      </p:sp>
      <p:sp>
        <p:nvSpPr>
          <p:cNvPr id="5" name="Rechthoek 4">
            <a:extLst>
              <a:ext uri="{FF2B5EF4-FFF2-40B4-BE49-F238E27FC236}">
                <a16:creationId xmlns:a16="http://schemas.microsoft.com/office/drawing/2014/main" id="{78F51841-5302-44EE-A3F7-888DDC1D217D}"/>
              </a:ext>
            </a:extLst>
          </p:cNvPr>
          <p:cNvSpPr/>
          <p:nvPr/>
        </p:nvSpPr>
        <p:spPr>
          <a:xfrm>
            <a:off x="394131" y="914340"/>
            <a:ext cx="3554178"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Diversiteit </a:t>
            </a:r>
          </a:p>
        </p:txBody>
      </p:sp>
      <p:sp>
        <p:nvSpPr>
          <p:cNvPr id="6" name="Rechthoek 5">
            <a:extLst>
              <a:ext uri="{FF2B5EF4-FFF2-40B4-BE49-F238E27FC236}">
                <a16:creationId xmlns:a16="http://schemas.microsoft.com/office/drawing/2014/main" id="{5BEA3209-B7A5-4722-A712-51E1D564B364}"/>
              </a:ext>
            </a:extLst>
          </p:cNvPr>
          <p:cNvSpPr/>
          <p:nvPr/>
        </p:nvSpPr>
        <p:spPr>
          <a:xfrm>
            <a:off x="7726051" y="663510"/>
            <a:ext cx="3342582"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nabijheid</a:t>
            </a:r>
          </a:p>
        </p:txBody>
      </p:sp>
      <p:sp>
        <p:nvSpPr>
          <p:cNvPr id="7" name="Rechthoek 6">
            <a:extLst>
              <a:ext uri="{FF2B5EF4-FFF2-40B4-BE49-F238E27FC236}">
                <a16:creationId xmlns:a16="http://schemas.microsoft.com/office/drawing/2014/main" id="{7F742457-AE1C-47E7-AF73-A2AC7D7436B4}"/>
              </a:ext>
            </a:extLst>
          </p:cNvPr>
          <p:cNvSpPr/>
          <p:nvPr/>
        </p:nvSpPr>
        <p:spPr>
          <a:xfrm>
            <a:off x="1541940" y="4852600"/>
            <a:ext cx="6614311"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Bron van feedback</a:t>
            </a:r>
          </a:p>
        </p:txBody>
      </p:sp>
      <p:sp>
        <p:nvSpPr>
          <p:cNvPr id="8" name="Rechthoek 7">
            <a:extLst>
              <a:ext uri="{FF2B5EF4-FFF2-40B4-BE49-F238E27FC236}">
                <a16:creationId xmlns:a16="http://schemas.microsoft.com/office/drawing/2014/main" id="{59D817AF-863B-4A24-B9D7-0E6039BB67C7}"/>
              </a:ext>
            </a:extLst>
          </p:cNvPr>
          <p:cNvSpPr/>
          <p:nvPr/>
        </p:nvSpPr>
        <p:spPr>
          <a:xfrm>
            <a:off x="968327" y="3219726"/>
            <a:ext cx="642034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Bron van innovatie</a:t>
            </a:r>
          </a:p>
        </p:txBody>
      </p:sp>
      <p:sp>
        <p:nvSpPr>
          <p:cNvPr id="9" name="Rechthoek 8">
            <a:extLst>
              <a:ext uri="{FF2B5EF4-FFF2-40B4-BE49-F238E27FC236}">
                <a16:creationId xmlns:a16="http://schemas.microsoft.com/office/drawing/2014/main" id="{7A1A02C6-EB85-4653-9CF0-FD4AE25F49C9}"/>
              </a:ext>
            </a:extLst>
          </p:cNvPr>
          <p:cNvSpPr/>
          <p:nvPr/>
        </p:nvSpPr>
        <p:spPr>
          <a:xfrm>
            <a:off x="3948309" y="188472"/>
            <a:ext cx="3440365"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gunfactor</a:t>
            </a:r>
          </a:p>
        </p:txBody>
      </p:sp>
    </p:spTree>
    <p:extLst>
      <p:ext uri="{BB962C8B-B14F-4D97-AF65-F5344CB8AC3E}">
        <p14:creationId xmlns:p14="http://schemas.microsoft.com/office/powerpoint/2010/main" val="201427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wee personen houden elkaars handen vast">
            <a:extLst>
              <a:ext uri="{FF2B5EF4-FFF2-40B4-BE49-F238E27FC236}">
                <a16:creationId xmlns:a16="http://schemas.microsoft.com/office/drawing/2014/main" id="{218D0BE9-364C-43DD-BDE1-07CECEEDECB1}"/>
              </a:ext>
            </a:extLst>
          </p:cNvPr>
          <p:cNvPicPr>
            <a:picLocks noChangeAspect="1"/>
          </p:cNvPicPr>
          <p:nvPr/>
        </p:nvPicPr>
        <p:blipFill rotWithShape="1">
          <a:blip r:embed="rId2"/>
          <a:srcRect t="7664" b="8067"/>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FE664A62-D0CB-4F7E-9B51-BA2214071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5BCBDF68-E99D-42A5-9CD7-1AC5B205FAC2}"/>
              </a:ext>
            </a:extLst>
          </p:cNvPr>
          <p:cNvSpPr txBox="1"/>
          <p:nvPr/>
        </p:nvSpPr>
        <p:spPr>
          <a:xfrm>
            <a:off x="3325473" y="1998924"/>
            <a:ext cx="5541054" cy="221362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i="1" dirty="0">
                <a:latin typeface="+mj-lt"/>
                <a:ea typeface="+mj-ea"/>
                <a:cs typeface="+mj-cs"/>
              </a:rPr>
              <a:t>2. </a:t>
            </a:r>
            <a:r>
              <a:rPr lang="en-US" sz="4800" i="1" dirty="0" err="1">
                <a:latin typeface="+mj-lt"/>
                <a:ea typeface="+mj-ea"/>
                <a:cs typeface="+mj-cs"/>
              </a:rPr>
              <a:t>Vrijwilligerswerk</a:t>
            </a:r>
            <a:r>
              <a:rPr lang="en-US" sz="4800" i="1" dirty="0">
                <a:latin typeface="+mj-lt"/>
                <a:ea typeface="+mj-ea"/>
                <a:cs typeface="+mj-cs"/>
              </a:rPr>
              <a:t> </a:t>
            </a:r>
            <a:r>
              <a:rPr lang="en-US" sz="4800" i="1" dirty="0" err="1">
                <a:latin typeface="+mj-lt"/>
                <a:ea typeface="+mj-ea"/>
                <a:cs typeface="+mj-cs"/>
              </a:rPr>
              <a:t>vroeger</a:t>
            </a:r>
            <a:r>
              <a:rPr lang="en-US" sz="4800" i="1" dirty="0">
                <a:latin typeface="+mj-lt"/>
                <a:ea typeface="+mj-ea"/>
                <a:cs typeface="+mj-cs"/>
              </a:rPr>
              <a:t> </a:t>
            </a:r>
            <a:r>
              <a:rPr lang="en-US" sz="4800" i="1" dirty="0" err="1">
                <a:latin typeface="+mj-lt"/>
                <a:ea typeface="+mj-ea"/>
                <a:cs typeface="+mj-cs"/>
              </a:rPr>
              <a:t>en</a:t>
            </a:r>
            <a:r>
              <a:rPr lang="en-US" sz="4800" i="1" dirty="0">
                <a:latin typeface="+mj-lt"/>
                <a:ea typeface="+mj-ea"/>
                <a:cs typeface="+mj-cs"/>
              </a:rPr>
              <a:t> nu </a:t>
            </a:r>
          </a:p>
        </p:txBody>
      </p:sp>
    </p:spTree>
    <p:extLst>
      <p:ext uri="{BB962C8B-B14F-4D97-AF65-F5344CB8AC3E}">
        <p14:creationId xmlns:p14="http://schemas.microsoft.com/office/powerpoint/2010/main" val="31831443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AADBF7B-3445-4006-9713-E36DBF2AEB39}"/>
              </a:ext>
            </a:extLst>
          </p:cNvPr>
          <p:cNvSpPr/>
          <p:nvPr/>
        </p:nvSpPr>
        <p:spPr>
          <a:xfrm>
            <a:off x="743937" y="580395"/>
            <a:ext cx="3164200"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Verzuiling </a:t>
            </a:r>
          </a:p>
        </p:txBody>
      </p:sp>
      <p:sp>
        <p:nvSpPr>
          <p:cNvPr id="4" name="Rechthoek 3">
            <a:extLst>
              <a:ext uri="{FF2B5EF4-FFF2-40B4-BE49-F238E27FC236}">
                <a16:creationId xmlns:a16="http://schemas.microsoft.com/office/drawing/2014/main" id="{4F7630BE-4133-42A5-A9F7-7FC440D7FEBA}"/>
              </a:ext>
            </a:extLst>
          </p:cNvPr>
          <p:cNvSpPr/>
          <p:nvPr/>
        </p:nvSpPr>
        <p:spPr>
          <a:xfrm>
            <a:off x="711746" y="1557211"/>
            <a:ext cx="894860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dirty="0">
                <a:ln/>
                <a:solidFill>
                  <a:schemeClr val="accent4"/>
                </a:solidFill>
              </a:rPr>
              <a:t>Ontzuiling      Verzorgingsstaat </a:t>
            </a:r>
          </a:p>
        </p:txBody>
      </p:sp>
      <p:sp>
        <p:nvSpPr>
          <p:cNvPr id="5" name="Rechthoek 4">
            <a:extLst>
              <a:ext uri="{FF2B5EF4-FFF2-40B4-BE49-F238E27FC236}">
                <a16:creationId xmlns:a16="http://schemas.microsoft.com/office/drawing/2014/main" id="{2D15C6F7-17A8-474F-8CFA-19C185AB062A}"/>
              </a:ext>
            </a:extLst>
          </p:cNvPr>
          <p:cNvSpPr/>
          <p:nvPr/>
        </p:nvSpPr>
        <p:spPr>
          <a:xfrm>
            <a:off x="3361345" y="2534027"/>
            <a:ext cx="5088252"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Individualisering </a:t>
            </a:r>
          </a:p>
        </p:txBody>
      </p:sp>
      <p:sp>
        <p:nvSpPr>
          <p:cNvPr id="6" name="Rechthoek 5">
            <a:extLst>
              <a:ext uri="{FF2B5EF4-FFF2-40B4-BE49-F238E27FC236}">
                <a16:creationId xmlns:a16="http://schemas.microsoft.com/office/drawing/2014/main" id="{FB029670-6EA4-4963-9735-7008B397C962}"/>
              </a:ext>
            </a:extLst>
          </p:cNvPr>
          <p:cNvSpPr/>
          <p:nvPr/>
        </p:nvSpPr>
        <p:spPr>
          <a:xfrm>
            <a:off x="5304755" y="3510843"/>
            <a:ext cx="4639347" cy="1754326"/>
          </a:xfrm>
          <a:prstGeom prst="rect">
            <a:avLst/>
          </a:prstGeom>
          <a:noFill/>
        </p:spPr>
        <p:txBody>
          <a:bodyPr wrap="none" lIns="91440" tIns="45720" rIns="91440" bIns="45720">
            <a:spAutoFit/>
          </a:bodyPr>
          <a:lstStyle/>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Waarden </a:t>
            </a:r>
          </a:p>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Betrokkenheid </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Tekstvak 8">
            <a:extLst>
              <a:ext uri="{FF2B5EF4-FFF2-40B4-BE49-F238E27FC236}">
                <a16:creationId xmlns:a16="http://schemas.microsoft.com/office/drawing/2014/main" id="{A7944A76-7BB6-41F4-BD8A-179D7A4EABD6}"/>
              </a:ext>
            </a:extLst>
          </p:cNvPr>
          <p:cNvSpPr txBox="1"/>
          <p:nvPr/>
        </p:nvSpPr>
        <p:spPr>
          <a:xfrm>
            <a:off x="5905471" y="5515490"/>
            <a:ext cx="6097978" cy="769441"/>
          </a:xfrm>
          <a:prstGeom prst="rect">
            <a:avLst/>
          </a:prstGeom>
          <a:noFill/>
        </p:spPr>
        <p:txBody>
          <a:bodyPr wrap="square">
            <a:spAutoFit/>
          </a:bodyPr>
          <a:lstStyle/>
          <a:p>
            <a:pPr algn="ctr"/>
            <a:r>
              <a:rPr lang="nl-NL" sz="4400" b="1" dirty="0">
                <a:ln w="6600">
                  <a:solidFill>
                    <a:schemeClr val="accent2"/>
                  </a:solidFill>
                  <a:prstDash val="solid"/>
                </a:ln>
                <a:solidFill>
                  <a:srgbClr val="FFFFFF"/>
                </a:solidFill>
                <a:effectLst>
                  <a:outerShdw dist="38100" dir="2700000" algn="tl" rotWithShape="0">
                    <a:schemeClr val="accent2"/>
                  </a:outerShdw>
                </a:effectLst>
              </a:rPr>
              <a:t>Impact van Corona </a:t>
            </a:r>
            <a:endParaRPr lang="nl-NL"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88171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D1F19B-822A-4A22-8747-CC8739F2D559}"/>
              </a:ext>
            </a:extLst>
          </p:cNvPr>
          <p:cNvSpPr txBox="1"/>
          <p:nvPr/>
        </p:nvSpPr>
        <p:spPr>
          <a:xfrm>
            <a:off x="624508" y="885954"/>
            <a:ext cx="10942983" cy="5386090"/>
          </a:xfrm>
          <a:prstGeom prst="rect">
            <a:avLst/>
          </a:prstGeom>
          <a:noFill/>
        </p:spPr>
        <p:txBody>
          <a:bodyPr wrap="square">
            <a:spAutoFit/>
          </a:bodyPr>
          <a:lstStyle/>
          <a:p>
            <a:r>
              <a:rPr lang="nl-NL" i="1" dirty="0"/>
              <a:t>Korte toelichting</a:t>
            </a:r>
          </a:p>
          <a:p>
            <a:endParaRPr lang="nl-NL" dirty="0"/>
          </a:p>
          <a:p>
            <a:r>
              <a:rPr lang="nl-NL" dirty="0"/>
              <a:t>Als we kijken naar de veranderingen in de laatste decennia op het maatschappelijk </a:t>
            </a:r>
          </a:p>
          <a:p>
            <a:r>
              <a:rPr lang="nl-NL" dirty="0"/>
              <a:t>middenveld en die in het vrijwilligerswerk in het bijzonder, dan zien we niet alleen een sterke </a:t>
            </a:r>
            <a:r>
              <a:rPr lang="nl-NL" sz="2000" b="1" dirty="0">
                <a:solidFill>
                  <a:schemeClr val="accent1"/>
                </a:solidFill>
              </a:rPr>
              <a:t>ontzuiling.</a:t>
            </a:r>
          </a:p>
          <a:p>
            <a:endParaRPr lang="nl-NL" b="1" dirty="0"/>
          </a:p>
          <a:p>
            <a:r>
              <a:rPr lang="nl-NL" dirty="0"/>
              <a:t>Traditionele verenigingen zoals politieke partijen, vakbonden en religieuze organisaties verloren weliswaar leden, maar daar tegenover zijn vele nieuwe verenigingen in opkomst, die niet gebonden zijn aan een religieuze achtergrond. Dit zijn bijvoorbeeld organisaties die opkomen voor het milieu, de rechten van dieren, de mensenrechten, sportclubs en consumenten en andere belangenorganisaties. </a:t>
            </a:r>
          </a:p>
          <a:p>
            <a:endParaRPr lang="nl-NL" dirty="0"/>
          </a:p>
          <a:p>
            <a:r>
              <a:rPr lang="nl-NL" dirty="0"/>
              <a:t>Deze organisaties zijn veelal na de tweede wereldoorlog ontstaan: Amnesty International is in 1968 opgericht, Greenpeace pas in 1978. Het valt op dat veel van deze organisaties vooral passieve leden tellen. Recent onderzoek (Bekkers &amp; De Graaf, 2002) heeft duidelijk gemaakt dat deze organisaties even veel frequente kerkgangers tellen als onkerkelijken. Kerkgang verhoogt niet de kans dat mensen lid zijn van één van die nieuwe verenigingen die de laatste decennia zijn opgekomen.</a:t>
            </a:r>
          </a:p>
          <a:p>
            <a:endParaRPr lang="nl-NL" dirty="0">
              <a:solidFill>
                <a:schemeClr val="accent1"/>
              </a:solidFill>
            </a:endParaRPr>
          </a:p>
          <a:p>
            <a:r>
              <a:rPr lang="nl-NL" dirty="0"/>
              <a:t> </a:t>
            </a:r>
          </a:p>
          <a:p>
            <a:endParaRPr lang="nl-NL" dirty="0"/>
          </a:p>
          <a:p>
            <a:endParaRPr lang="nl-NL" dirty="0"/>
          </a:p>
        </p:txBody>
      </p:sp>
    </p:spTree>
    <p:extLst>
      <p:ext uri="{BB962C8B-B14F-4D97-AF65-F5344CB8AC3E}">
        <p14:creationId xmlns:p14="http://schemas.microsoft.com/office/powerpoint/2010/main" val="365931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4. De impact die corona had &gt; Vrijwilligerswerk Rode Kruis</a:t>
            </a:r>
            <a:br>
              <a:rPr lang="nl-NL" dirty="0"/>
            </a:br>
            <a:r>
              <a:rPr lang="nl-NL" dirty="0"/>
              <a:t> </a:t>
            </a:r>
          </a:p>
        </p:txBody>
      </p:sp>
    </p:spTree>
    <p:extLst>
      <p:ext uri="{BB962C8B-B14F-4D97-AF65-F5344CB8AC3E}">
        <p14:creationId xmlns:p14="http://schemas.microsoft.com/office/powerpoint/2010/main" val="23604983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37371F"/>
      </a:dk2>
      <a:lt2>
        <a:srgbClr val="E2E5E8"/>
      </a:lt2>
      <a:accent1>
        <a:srgbClr val="B79D7A"/>
      </a:accent1>
      <a:accent2>
        <a:srgbClr val="A4A470"/>
      </a:accent2>
      <a:accent3>
        <a:srgbClr val="96A77E"/>
      </a:accent3>
      <a:accent4>
        <a:srgbClr val="80AE77"/>
      </a:accent4>
      <a:accent5>
        <a:srgbClr val="82AB8C"/>
      </a:accent5>
      <a:accent6>
        <a:srgbClr val="76AD9B"/>
      </a:accent6>
      <a:hlink>
        <a:srgbClr val="6582AC"/>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dCross">
  <a:themeElements>
    <a:clrScheme name="RedCross">
      <a:dk1>
        <a:srgbClr val="000000"/>
      </a:dk1>
      <a:lt1>
        <a:sysClr val="window" lastClr="FFFFFF"/>
      </a:lt1>
      <a:dk2>
        <a:srgbClr val="505050"/>
      </a:dk2>
      <a:lt2>
        <a:srgbClr val="FFFFFF"/>
      </a:lt2>
      <a:accent1>
        <a:srgbClr val="4B6E82"/>
      </a:accent1>
      <a:accent2>
        <a:srgbClr val="BEA55F"/>
      </a:accent2>
      <a:accent3>
        <a:srgbClr val="ADB4B3"/>
      </a:accent3>
      <a:accent4>
        <a:srgbClr val="781E1E"/>
      </a:accent4>
      <a:accent5>
        <a:srgbClr val="E67300"/>
      </a:accent5>
      <a:accent6>
        <a:srgbClr val="DC281E"/>
      </a:accent6>
      <a:hlink>
        <a:srgbClr val="DC281E"/>
      </a:hlink>
      <a:folHlink>
        <a:srgbClr val="DC281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t Rode Kruis 4x3 presentatie.pptx" id="{CFB0B677-D509-4AC3-9A31-F34B59F9407A}" vid="{56DFA368-0C6E-49A3-81C8-BC15B59A4AEC}"/>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611617-467B-4B97-9991-84247FD3572B}"/>
</file>

<file path=customXml/itemProps2.xml><?xml version="1.0" encoding="utf-8"?>
<ds:datastoreItem xmlns:ds="http://schemas.openxmlformats.org/officeDocument/2006/customXml" ds:itemID="{4295BAA5-70E2-4B27-A953-FB1450D6ED97}"/>
</file>

<file path=customXml/itemProps3.xml><?xml version="1.0" encoding="utf-8"?>
<ds:datastoreItem xmlns:ds="http://schemas.openxmlformats.org/officeDocument/2006/customXml" ds:itemID="{78B73CAA-7FF8-4840-B1EC-6DF73874056E}"/>
</file>

<file path=docProps/app.xml><?xml version="1.0" encoding="utf-8"?>
<Properties xmlns="http://schemas.openxmlformats.org/officeDocument/2006/extended-properties" xmlns:vt="http://schemas.openxmlformats.org/officeDocument/2006/docPropsVTypes">
  <TotalTime>9</TotalTime>
  <Words>1078</Words>
  <Application>Microsoft Office PowerPoint</Application>
  <PresentationFormat>Breedbeeld</PresentationFormat>
  <Paragraphs>86</Paragraphs>
  <Slides>16</Slides>
  <Notes>4</Notes>
  <HiddenSlides>0</HiddenSlides>
  <MMClips>1</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16</vt:i4>
      </vt:variant>
    </vt:vector>
  </HeadingPairs>
  <TitlesOfParts>
    <vt:vector size="24" baseType="lpstr">
      <vt:lpstr>Arial</vt:lpstr>
      <vt:lpstr>Calibri</vt:lpstr>
      <vt:lpstr>Calibri Light</vt:lpstr>
      <vt:lpstr>Century Gothic</vt:lpstr>
      <vt:lpstr>Kantoorthema</vt:lpstr>
      <vt:lpstr>BrushVTI</vt:lpstr>
      <vt:lpstr>Kantoorthema</vt:lpstr>
      <vt:lpstr>RedCross</vt:lpstr>
      <vt:lpstr>Stad en wijk</vt:lpstr>
      <vt:lpstr>Programma </vt:lpstr>
      <vt:lpstr>PowerPoint-presentatie</vt:lpstr>
      <vt:lpstr>PowerPoint-presentatie</vt:lpstr>
      <vt:lpstr>PowerPoint-presentatie</vt:lpstr>
      <vt:lpstr>PowerPoint-presentatie</vt:lpstr>
      <vt:lpstr>PowerPoint-presentatie</vt:lpstr>
      <vt:lpstr>PowerPoint-presentatie</vt:lpstr>
      <vt:lpstr>4. De impact die corona had &gt; Vrijwilligerswerk Rode Kruis  </vt:lpstr>
      <vt:lpstr>In tijden van nood staat niemand alleen, door ieder mens die in nood is of dreigt te komen met passende hulp écht verder te brengen. </vt:lpstr>
      <vt:lpstr>Strategie</vt:lpstr>
      <vt:lpstr>7 B’s</vt:lpstr>
      <vt:lpstr>PowerPoint-presentatie</vt:lpstr>
      <vt:lpstr>Wat doet het Rode Kruis CoVid-19</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2023-12-18T10:54:40Z</dcterms:created>
  <dcterms:modified xsi:type="dcterms:W3CDTF">2023-12-18T11:04:13Z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ies>
</file>